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1" r:id="rId3"/>
    <p:sldId id="260" r:id="rId4"/>
    <p:sldId id="270" r:id="rId5"/>
    <p:sldId id="257" r:id="rId6"/>
    <p:sldId id="258" r:id="rId7"/>
    <p:sldId id="259" r:id="rId8"/>
    <p:sldId id="266" r:id="rId9"/>
    <p:sldId id="267" r:id="rId10"/>
    <p:sldId id="268" r:id="rId11"/>
    <p:sldId id="269" r:id="rId12"/>
    <p:sldId id="288" r:id="rId13"/>
    <p:sldId id="276" r:id="rId14"/>
    <p:sldId id="277" r:id="rId15"/>
    <p:sldId id="278" r:id="rId16"/>
    <p:sldId id="271" r:id="rId17"/>
    <p:sldId id="265" r:id="rId18"/>
    <p:sldId id="272" r:id="rId19"/>
    <p:sldId id="273" r:id="rId20"/>
    <p:sldId id="262" r:id="rId21"/>
    <p:sldId id="263" r:id="rId22"/>
    <p:sldId id="264" r:id="rId23"/>
    <p:sldId id="274" r:id="rId24"/>
    <p:sldId id="275" r:id="rId25"/>
    <p:sldId id="279" r:id="rId26"/>
    <p:sldId id="280" r:id="rId27"/>
    <p:sldId id="281" r:id="rId28"/>
    <p:sldId id="282" r:id="rId29"/>
    <p:sldId id="283" r:id="rId30"/>
    <p:sldId id="284" r:id="rId31"/>
    <p:sldId id="285" r:id="rId32"/>
    <p:sldId id="286" r:id="rId33"/>
    <p:sldId id="289" r:id="rId34"/>
    <p:sldId id="290" r:id="rId35"/>
    <p:sldId id="291" r:id="rId36"/>
    <p:sldId id="292" r:id="rId37"/>
    <p:sldId id="293" r:id="rId38"/>
    <p:sldId id="287"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69" d="100"/>
          <a:sy n="169" d="100"/>
        </p:scale>
        <p:origin x="168" y="-2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33711CF0-A624-4647-9135-6AB8B4400C68}" type="datetimeFigureOut">
              <a:rPr lang="en-US" smtClean="0"/>
              <a:t>4/23/19</a:t>
            </a:fld>
            <a:endParaRPr lang="en-US"/>
          </a:p>
        </p:txBody>
      </p:sp>
      <p:sp>
        <p:nvSpPr>
          <p:cNvPr id="16" name="Slide Number Placeholder 15"/>
          <p:cNvSpPr>
            <a:spLocks noGrp="1"/>
          </p:cNvSpPr>
          <p:nvPr>
            <p:ph type="sldNum" sz="quarter" idx="11"/>
          </p:nvPr>
        </p:nvSpPr>
        <p:spPr/>
        <p:txBody>
          <a:bodyPr/>
          <a:lstStyle/>
          <a:p>
            <a:fld id="{A4DA847F-179E-1D4B-AEF1-EECB8974F491}"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711CF0-A624-4647-9135-6AB8B4400C68}"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847F-179E-1D4B-AEF1-EECB8974F49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711CF0-A624-4647-9135-6AB8B4400C68}"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847F-179E-1D4B-AEF1-EECB8974F49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33711CF0-A624-4647-9135-6AB8B4400C68}" type="datetimeFigureOut">
              <a:rPr lang="en-US" smtClean="0"/>
              <a:t>4/23/19</a:t>
            </a:fld>
            <a:endParaRPr lang="en-US"/>
          </a:p>
        </p:txBody>
      </p:sp>
      <p:sp>
        <p:nvSpPr>
          <p:cNvPr id="15" name="Slide Number Placeholder 14"/>
          <p:cNvSpPr>
            <a:spLocks noGrp="1"/>
          </p:cNvSpPr>
          <p:nvPr>
            <p:ph type="sldNum" sz="quarter" idx="11"/>
          </p:nvPr>
        </p:nvSpPr>
        <p:spPr/>
        <p:txBody>
          <a:bodyPr/>
          <a:lstStyle/>
          <a:p>
            <a:fld id="{A4DA847F-179E-1D4B-AEF1-EECB8974F491}"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3711CF0-A624-4647-9135-6AB8B4400C68}" type="datetimeFigureOut">
              <a:rPr lang="en-US" smtClean="0"/>
              <a:t>4/23/19</a:t>
            </a:fld>
            <a:endParaRPr lang="en-US"/>
          </a:p>
        </p:txBody>
      </p:sp>
      <p:sp>
        <p:nvSpPr>
          <p:cNvPr id="13" name="Slide Number Placeholder 12"/>
          <p:cNvSpPr>
            <a:spLocks noGrp="1"/>
          </p:cNvSpPr>
          <p:nvPr>
            <p:ph type="sldNum" sz="quarter" idx="11"/>
          </p:nvPr>
        </p:nvSpPr>
        <p:spPr/>
        <p:txBody>
          <a:bodyPr/>
          <a:lstStyle/>
          <a:p>
            <a:fld id="{A4DA847F-179E-1D4B-AEF1-EECB8974F491}"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33711CF0-A624-4647-9135-6AB8B4400C68}" type="datetimeFigureOut">
              <a:rPr lang="en-US" smtClean="0"/>
              <a:t>4/23/19</a:t>
            </a:fld>
            <a:endParaRPr lang="en-US"/>
          </a:p>
        </p:txBody>
      </p:sp>
      <p:sp>
        <p:nvSpPr>
          <p:cNvPr id="9" name="Slide Number Placeholder 8"/>
          <p:cNvSpPr>
            <a:spLocks noGrp="1"/>
          </p:cNvSpPr>
          <p:nvPr>
            <p:ph type="sldNum" sz="quarter" idx="11"/>
          </p:nvPr>
        </p:nvSpPr>
        <p:spPr/>
        <p:txBody>
          <a:bodyPr/>
          <a:lstStyle/>
          <a:p>
            <a:fld id="{A4DA847F-179E-1D4B-AEF1-EECB8974F491}"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33711CF0-A624-4647-9135-6AB8B4400C68}" type="datetimeFigureOut">
              <a:rPr lang="en-US" smtClean="0"/>
              <a:t>4/23/19</a:t>
            </a:fld>
            <a:endParaRPr lang="en-US"/>
          </a:p>
        </p:txBody>
      </p:sp>
      <p:sp>
        <p:nvSpPr>
          <p:cNvPr id="15" name="Slide Number Placeholder 14"/>
          <p:cNvSpPr>
            <a:spLocks noGrp="1"/>
          </p:cNvSpPr>
          <p:nvPr>
            <p:ph type="sldNum" sz="quarter" idx="11"/>
          </p:nvPr>
        </p:nvSpPr>
        <p:spPr/>
        <p:txBody>
          <a:bodyPr/>
          <a:lstStyle/>
          <a:p>
            <a:fld id="{A4DA847F-179E-1D4B-AEF1-EECB8974F491}"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33711CF0-A624-4647-9135-6AB8B4400C68}" type="datetimeFigureOut">
              <a:rPr lang="en-US" smtClean="0"/>
              <a:t>4/23/19</a:t>
            </a:fld>
            <a:endParaRPr lang="en-US"/>
          </a:p>
        </p:txBody>
      </p:sp>
      <p:sp>
        <p:nvSpPr>
          <p:cNvPr id="8" name="Slide Number Placeholder 7"/>
          <p:cNvSpPr>
            <a:spLocks noGrp="1"/>
          </p:cNvSpPr>
          <p:nvPr>
            <p:ph type="sldNum" sz="quarter" idx="11"/>
          </p:nvPr>
        </p:nvSpPr>
        <p:spPr/>
        <p:txBody>
          <a:bodyPr/>
          <a:lstStyle/>
          <a:p>
            <a:fld id="{A4DA847F-179E-1D4B-AEF1-EECB8974F491}"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3711CF0-A624-4647-9135-6AB8B4400C68}" type="datetimeFigureOut">
              <a:rPr lang="en-US" smtClean="0"/>
              <a:t>4/23/19</a:t>
            </a:fld>
            <a:endParaRPr lang="en-US"/>
          </a:p>
        </p:txBody>
      </p:sp>
      <p:sp>
        <p:nvSpPr>
          <p:cNvPr id="6" name="Slide Number Placeholder 5"/>
          <p:cNvSpPr>
            <a:spLocks noGrp="1"/>
          </p:cNvSpPr>
          <p:nvPr>
            <p:ph type="sldNum" sz="quarter" idx="11"/>
          </p:nvPr>
        </p:nvSpPr>
        <p:spPr/>
        <p:txBody>
          <a:bodyPr/>
          <a:lstStyle/>
          <a:p>
            <a:fld id="{A4DA847F-179E-1D4B-AEF1-EECB8974F491}"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33711CF0-A624-4647-9135-6AB8B4400C68}" type="datetimeFigureOut">
              <a:rPr lang="en-US" smtClean="0"/>
              <a:t>4/23/19</a:t>
            </a:fld>
            <a:endParaRPr lang="en-US"/>
          </a:p>
        </p:txBody>
      </p:sp>
      <p:sp>
        <p:nvSpPr>
          <p:cNvPr id="16" name="Slide Number Placeholder 15"/>
          <p:cNvSpPr>
            <a:spLocks noGrp="1"/>
          </p:cNvSpPr>
          <p:nvPr>
            <p:ph type="sldNum" sz="quarter" idx="11"/>
          </p:nvPr>
        </p:nvSpPr>
        <p:spPr/>
        <p:txBody>
          <a:bodyPr/>
          <a:lstStyle/>
          <a:p>
            <a:fld id="{A4DA847F-179E-1D4B-AEF1-EECB8974F491}"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33711CF0-A624-4647-9135-6AB8B4400C68}" type="datetimeFigureOut">
              <a:rPr lang="en-US" smtClean="0"/>
              <a:t>4/23/19</a:t>
            </a:fld>
            <a:endParaRPr lang="en-US"/>
          </a:p>
        </p:txBody>
      </p:sp>
      <p:sp>
        <p:nvSpPr>
          <p:cNvPr id="14" name="Slide Number Placeholder 13"/>
          <p:cNvSpPr>
            <a:spLocks noGrp="1"/>
          </p:cNvSpPr>
          <p:nvPr>
            <p:ph type="sldNum" sz="quarter" idx="11"/>
          </p:nvPr>
        </p:nvSpPr>
        <p:spPr/>
        <p:txBody>
          <a:bodyPr/>
          <a:lstStyle/>
          <a:p>
            <a:fld id="{A4DA847F-179E-1D4B-AEF1-EECB8974F491}"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33711CF0-A624-4647-9135-6AB8B4400C68}" type="datetimeFigureOut">
              <a:rPr lang="en-US" smtClean="0"/>
              <a:t>4/23/19</a:t>
            </a:fld>
            <a:endParaRPr 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A4DA847F-179E-1D4B-AEF1-EECB8974F49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smtClean="0"/>
              <a:t>NCRS Judging </a:t>
            </a:r>
            <a:r>
              <a:rPr lang="en-US" sz="4800" dirty="0" smtClean="0"/>
              <a:t>Seminar</a:t>
            </a:r>
            <a:endParaRPr lang="en-US" sz="4800" dirty="0"/>
          </a:p>
        </p:txBody>
      </p:sp>
      <p:sp>
        <p:nvSpPr>
          <p:cNvPr id="3" name="Subtitle 2"/>
          <p:cNvSpPr>
            <a:spLocks noGrp="1"/>
          </p:cNvSpPr>
          <p:nvPr>
            <p:ph type="subTitle" idx="1"/>
          </p:nvPr>
        </p:nvSpPr>
        <p:spPr>
          <a:xfrm>
            <a:off x="2133600" y="3375491"/>
            <a:ext cx="6172200" cy="1499898"/>
          </a:xfrm>
        </p:spPr>
        <p:txBody>
          <a:bodyPr>
            <a:noAutofit/>
          </a:bodyPr>
          <a:lstStyle/>
          <a:p>
            <a:r>
              <a:rPr lang="en-US" sz="2800" dirty="0" smtClean="0"/>
              <a:t>Northern CA Chapter </a:t>
            </a:r>
            <a:r>
              <a:rPr lang="en-US" sz="2800" dirty="0" smtClean="0"/>
              <a:t>Meet</a:t>
            </a:r>
          </a:p>
          <a:p>
            <a:r>
              <a:rPr lang="en-US" sz="2800" dirty="0" smtClean="0"/>
              <a:t>Spring </a:t>
            </a:r>
            <a:r>
              <a:rPr lang="en-US" sz="2800" dirty="0" smtClean="0"/>
              <a:t>2019</a:t>
            </a:r>
            <a:endParaRPr lang="en-US" sz="2800" dirty="0"/>
          </a:p>
        </p:txBody>
      </p:sp>
    </p:spTree>
    <p:extLst>
      <p:ext uri="{BB962C8B-B14F-4D97-AF65-F5344CB8AC3E}">
        <p14:creationId xmlns:p14="http://schemas.microsoft.com/office/powerpoint/2010/main" val="887953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component that meets all criteria when evaluated using the CDCIF metric has by definition achieved the “original condition” dictionary standard and can be considered original equipment.</a:t>
            </a:r>
          </a:p>
          <a:p>
            <a:r>
              <a:rPr lang="en-US" dirty="0" smtClean="0"/>
              <a:t>A component that does not meet all criteria evaluated using the CDCIF metric by definition no longer meets the same dictionary standard of original equipment.</a:t>
            </a:r>
            <a:endParaRPr lang="en-US" dirty="0"/>
          </a:p>
        </p:txBody>
      </p:sp>
      <p:sp>
        <p:nvSpPr>
          <p:cNvPr id="3" name="Title 2"/>
          <p:cNvSpPr>
            <a:spLocks noGrp="1"/>
          </p:cNvSpPr>
          <p:nvPr>
            <p:ph type="title"/>
          </p:nvPr>
        </p:nvSpPr>
        <p:spPr/>
        <p:txBody>
          <a:bodyPr/>
          <a:lstStyle/>
          <a:p>
            <a:r>
              <a:rPr lang="en-US" dirty="0" smtClean="0"/>
              <a:t>Originality vs. Restored }CDCIF</a:t>
            </a:r>
            <a:endParaRPr lang="en-US" dirty="0"/>
          </a:p>
        </p:txBody>
      </p:sp>
    </p:spTree>
    <p:extLst>
      <p:ext uri="{BB962C8B-B14F-4D97-AF65-F5344CB8AC3E}">
        <p14:creationId xmlns:p14="http://schemas.microsoft.com/office/powerpoint/2010/main" val="244116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NOS- New Old Stock (New On Shelf/New off shelf): Obsolete components or original parts that have never been sold at retail. Includes GM and their divisions new, unsold parts.</a:t>
            </a:r>
          </a:p>
          <a:p>
            <a:r>
              <a:rPr lang="en-US" dirty="0" smtClean="0"/>
              <a:t>NORS- New Old Replacement Stock: Components produced by a third party that were solely meant to substitute for original or NOS parts. Includes replacement parts made by or badged as by someone other than the vehicles original manufacturer. Includes any 3</a:t>
            </a:r>
            <a:r>
              <a:rPr lang="en-US" baseline="30000" dirty="0" smtClean="0"/>
              <a:t>rd</a:t>
            </a:r>
            <a:r>
              <a:rPr lang="en-US" dirty="0" smtClean="0"/>
              <a:t> party manufacturer, licensed by GM to produce the part or not.</a:t>
            </a:r>
            <a:endParaRPr lang="en-US" dirty="0"/>
          </a:p>
        </p:txBody>
      </p:sp>
      <p:sp>
        <p:nvSpPr>
          <p:cNvPr id="3" name="Title 2"/>
          <p:cNvSpPr>
            <a:spLocks noGrp="1"/>
          </p:cNvSpPr>
          <p:nvPr>
            <p:ph type="title"/>
          </p:nvPr>
        </p:nvSpPr>
        <p:spPr/>
        <p:txBody>
          <a:bodyPr/>
          <a:lstStyle/>
          <a:p>
            <a:r>
              <a:rPr lang="en-US" dirty="0" smtClean="0"/>
              <a:t>NOS vs. NORS</a:t>
            </a:r>
            <a:endParaRPr lang="en-US" dirty="0"/>
          </a:p>
        </p:txBody>
      </p:sp>
    </p:spTree>
    <p:extLst>
      <p:ext uri="{BB962C8B-B14F-4D97-AF65-F5344CB8AC3E}">
        <p14:creationId xmlns:p14="http://schemas.microsoft.com/office/powerpoint/2010/main" val="113744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33600" y="685801"/>
            <a:ext cx="6096000" cy="4190999"/>
          </a:xfrm>
        </p:spPr>
        <p:txBody>
          <a:bodyPr>
            <a:normAutofit fontScale="92500" lnSpcReduction="10000"/>
          </a:bodyPr>
          <a:lstStyle/>
          <a:p>
            <a:r>
              <a:rPr lang="en-US" dirty="0" smtClean="0"/>
              <a:t>Dating means either the actual dating coded to the component by the manufacturer </a:t>
            </a:r>
            <a:endParaRPr lang="en-US" dirty="0"/>
          </a:p>
          <a:p>
            <a:r>
              <a:rPr lang="en-US" dirty="0"/>
              <a:t>I</a:t>
            </a:r>
            <a:r>
              <a:rPr lang="en-US" dirty="0" smtClean="0"/>
              <a:t>mplied dating – the logical sequence of manufacturer observed for the component in comparisons to the actual build date of the vehicle.</a:t>
            </a:r>
          </a:p>
          <a:p>
            <a:r>
              <a:rPr lang="en-US" dirty="0" smtClean="0"/>
              <a:t>Implied dating may no longer be subjectively deducted. NCRS acknowledges that many reproduction components that were obviously not produced at the time of vehicle assembly (GM Supply Sourcing Intervals) are produced by our partners using a service restoration intent. NCRS does not wish to penalize our manufacturing partners for implied date.</a:t>
            </a:r>
          </a:p>
          <a:p>
            <a:r>
              <a:rPr lang="en-US" dirty="0" smtClean="0"/>
              <a:t>CDCIF is applied to evaluate the originality of the component.</a:t>
            </a:r>
            <a:endParaRPr lang="en-US" dirty="0"/>
          </a:p>
        </p:txBody>
      </p:sp>
      <p:sp>
        <p:nvSpPr>
          <p:cNvPr id="3" name="Title 2"/>
          <p:cNvSpPr>
            <a:spLocks noGrp="1"/>
          </p:cNvSpPr>
          <p:nvPr>
            <p:ph type="title"/>
          </p:nvPr>
        </p:nvSpPr>
        <p:spPr/>
        <p:txBody>
          <a:bodyPr/>
          <a:lstStyle/>
          <a:p>
            <a:r>
              <a:rPr lang="en-US" dirty="0" smtClean="0"/>
              <a:t>C</a:t>
            </a:r>
            <a:r>
              <a:rPr lang="en-US" dirty="0" smtClean="0">
                <a:solidFill>
                  <a:srgbClr val="FFFF00"/>
                </a:solidFill>
              </a:rPr>
              <a:t>D</a:t>
            </a:r>
            <a:r>
              <a:rPr lang="en-US" dirty="0" smtClean="0"/>
              <a:t>CIF- Date</a:t>
            </a:r>
            <a:endParaRPr lang="en-US" dirty="0"/>
          </a:p>
        </p:txBody>
      </p:sp>
    </p:spTree>
    <p:extLst>
      <p:ext uri="{BB962C8B-B14F-4D97-AF65-F5344CB8AC3E}">
        <p14:creationId xmlns:p14="http://schemas.microsoft.com/office/powerpoint/2010/main" val="2431425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A new concept has been introduced at the 2019 Judging Retreat held at Dallas, Texas. “Significantly Dissimilar” describes a component installed on the vehicle that fails to meet four of the five** CDCIF criteria in the opinion of the flight judges in comparison to the typical factory installed component. The result would be a full deduction of originality (and subsequently) condition points. </a:t>
            </a:r>
          </a:p>
          <a:p>
            <a:r>
              <a:rPr lang="en-US" dirty="0" smtClean="0"/>
              <a:t>Does not apply to those components covered in the 8</a:t>
            </a:r>
            <a:r>
              <a:rPr lang="en-US" baseline="30000" dirty="0" smtClean="0"/>
              <a:t>th</a:t>
            </a:r>
            <a:r>
              <a:rPr lang="en-US" dirty="0" smtClean="0"/>
              <a:t> ed. Judging </a:t>
            </a:r>
            <a:r>
              <a:rPr lang="en-US" dirty="0"/>
              <a:t>R</a:t>
            </a:r>
            <a:r>
              <a:rPr lang="en-US" dirty="0" smtClean="0"/>
              <a:t>eference Manual under Standard Deductions.</a:t>
            </a:r>
          </a:p>
          <a:p>
            <a:r>
              <a:rPr lang="en-US" dirty="0" smtClean="0"/>
              <a:t>**Note: the 4/5 test is my own standard to apply this concept. (Installation may also fail). Further guidance is required from our National Team leaders.</a:t>
            </a:r>
            <a:endParaRPr lang="en-US" dirty="0"/>
          </a:p>
        </p:txBody>
      </p:sp>
      <p:sp>
        <p:nvSpPr>
          <p:cNvPr id="3" name="Title 2"/>
          <p:cNvSpPr>
            <a:spLocks noGrp="1"/>
          </p:cNvSpPr>
          <p:nvPr>
            <p:ph type="title"/>
          </p:nvPr>
        </p:nvSpPr>
        <p:spPr/>
        <p:txBody>
          <a:bodyPr/>
          <a:lstStyle/>
          <a:p>
            <a:r>
              <a:rPr lang="en-US" dirty="0" smtClean="0"/>
              <a:t>“Significantly Dissimilar”</a:t>
            </a:r>
            <a:endParaRPr lang="en-US" dirty="0"/>
          </a:p>
        </p:txBody>
      </p:sp>
    </p:spTree>
    <p:extLst>
      <p:ext uri="{BB962C8B-B14F-4D97-AF65-F5344CB8AC3E}">
        <p14:creationId xmlns:p14="http://schemas.microsoft.com/office/powerpoint/2010/main" val="693360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Example 1: An aftermarket </a:t>
            </a:r>
            <a:r>
              <a:rPr lang="en-US" dirty="0"/>
              <a:t>c</a:t>
            </a:r>
            <a:r>
              <a:rPr lang="en-US" dirty="0" smtClean="0"/>
              <a:t>arburetor (ex. Edelbrock) would fail configuration, date, completeness and finish and be identified as “significantly dissimilar”. </a:t>
            </a:r>
          </a:p>
          <a:p>
            <a:r>
              <a:rPr lang="en-US" dirty="0" smtClean="0"/>
              <a:t>Example 2: Aftermarket distributor that fails configuration, date, completeness and finish.</a:t>
            </a:r>
          </a:p>
          <a:p>
            <a:r>
              <a:rPr lang="en-US" dirty="0" smtClean="0"/>
              <a:t>Example 3: Aftermarket radiator that fails C,D,C &amp; F.</a:t>
            </a:r>
          </a:p>
          <a:p>
            <a:r>
              <a:rPr lang="en-US" dirty="0" smtClean="0"/>
              <a:t>Example 4: Napa Fuel Pump that fails C,D,C &amp; F.</a:t>
            </a:r>
          </a:p>
          <a:p>
            <a:r>
              <a:rPr lang="en-US" dirty="0" smtClean="0"/>
              <a:t>Just because a component is installed, does not automatically earn points for originality or condition.</a:t>
            </a:r>
            <a:endParaRPr lang="en-US" dirty="0"/>
          </a:p>
        </p:txBody>
      </p:sp>
      <p:sp>
        <p:nvSpPr>
          <p:cNvPr id="3" name="Title 2"/>
          <p:cNvSpPr>
            <a:spLocks noGrp="1"/>
          </p:cNvSpPr>
          <p:nvPr>
            <p:ph type="title"/>
          </p:nvPr>
        </p:nvSpPr>
        <p:spPr/>
        <p:txBody>
          <a:bodyPr/>
          <a:lstStyle/>
          <a:p>
            <a:r>
              <a:rPr lang="en-US" dirty="0" smtClean="0"/>
              <a:t>“Significantly Dissimilar”</a:t>
            </a:r>
            <a:endParaRPr lang="en-US" dirty="0"/>
          </a:p>
        </p:txBody>
      </p:sp>
    </p:spTree>
    <p:extLst>
      <p:ext uri="{BB962C8B-B14F-4D97-AF65-F5344CB8AC3E}">
        <p14:creationId xmlns:p14="http://schemas.microsoft.com/office/powerpoint/2010/main" val="4116436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Flight Operations evaluation: Components found to be significantly dissimilar require a 100% deduction for functionality in the Flight Operations Evaluation.</a:t>
            </a:r>
          </a:p>
          <a:p>
            <a:r>
              <a:rPr lang="en-US" dirty="0" smtClean="0"/>
              <a:t>Ex. An aftermarket Bluetooth Type CD Radio that fails C,D,C and F in a car that was not factory equipped.</a:t>
            </a:r>
          </a:p>
          <a:p>
            <a:r>
              <a:rPr lang="en-US" dirty="0" smtClean="0"/>
              <a:t>Ex. Aftermarket Air Conditioning System</a:t>
            </a:r>
            <a:endParaRPr lang="en-US" dirty="0"/>
          </a:p>
        </p:txBody>
      </p:sp>
      <p:sp>
        <p:nvSpPr>
          <p:cNvPr id="3" name="Title 2"/>
          <p:cNvSpPr>
            <a:spLocks noGrp="1"/>
          </p:cNvSpPr>
          <p:nvPr>
            <p:ph type="title"/>
          </p:nvPr>
        </p:nvSpPr>
        <p:spPr/>
        <p:txBody>
          <a:bodyPr/>
          <a:lstStyle/>
          <a:p>
            <a:r>
              <a:rPr lang="en-US" dirty="0" smtClean="0"/>
              <a:t>“Significantly Dissimilar”</a:t>
            </a:r>
            <a:endParaRPr lang="en-US" dirty="0"/>
          </a:p>
        </p:txBody>
      </p:sp>
    </p:spTree>
    <p:extLst>
      <p:ext uri="{BB962C8B-B14F-4D97-AF65-F5344CB8AC3E}">
        <p14:creationId xmlns:p14="http://schemas.microsoft.com/office/powerpoint/2010/main" val="3637143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judges originality assessment of the component, assembly or area must score a minimum of 10% of the available originality points in order to award condition points</a:t>
            </a:r>
          </a:p>
          <a:p>
            <a:r>
              <a:rPr lang="en-US" dirty="0" smtClean="0"/>
              <a:t>This is the single relationship that exists between Originality and Condition assessments by the judges. No other relationship exists.</a:t>
            </a:r>
            <a:endParaRPr lang="en-US" dirty="0"/>
          </a:p>
        </p:txBody>
      </p:sp>
      <p:sp>
        <p:nvSpPr>
          <p:cNvPr id="3" name="Title 2"/>
          <p:cNvSpPr>
            <a:spLocks noGrp="1"/>
          </p:cNvSpPr>
          <p:nvPr>
            <p:ph type="title"/>
          </p:nvPr>
        </p:nvSpPr>
        <p:spPr/>
        <p:txBody>
          <a:bodyPr/>
          <a:lstStyle/>
          <a:p>
            <a:r>
              <a:rPr lang="en-US" dirty="0" smtClean="0"/>
              <a:t>10% Rule</a:t>
            </a:r>
            <a:endParaRPr lang="en-US" dirty="0"/>
          </a:p>
        </p:txBody>
      </p:sp>
    </p:spTree>
    <p:extLst>
      <p:ext uri="{BB962C8B-B14F-4D97-AF65-F5344CB8AC3E}">
        <p14:creationId xmlns:p14="http://schemas.microsoft.com/office/powerpoint/2010/main" val="3127201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Condition assessments of a component, assembly or area are generally judged without regard to originality except;</a:t>
            </a:r>
          </a:p>
          <a:p>
            <a:pPr lvl="1"/>
            <a:r>
              <a:rPr lang="en-US" dirty="0" smtClean="0"/>
              <a:t>10% Rule</a:t>
            </a:r>
          </a:p>
          <a:p>
            <a:pPr lvl="1"/>
            <a:r>
              <a:rPr lang="en-US" dirty="0" smtClean="0"/>
              <a:t>Missing parts</a:t>
            </a:r>
            <a:endParaRPr lang="en-US" dirty="0"/>
          </a:p>
        </p:txBody>
      </p:sp>
      <p:sp>
        <p:nvSpPr>
          <p:cNvPr id="3" name="Title 2"/>
          <p:cNvSpPr>
            <a:spLocks noGrp="1"/>
          </p:cNvSpPr>
          <p:nvPr>
            <p:ph type="title"/>
          </p:nvPr>
        </p:nvSpPr>
        <p:spPr/>
        <p:txBody>
          <a:bodyPr/>
          <a:lstStyle/>
          <a:p>
            <a:r>
              <a:rPr lang="en-US" dirty="0" smtClean="0"/>
              <a:t>Condition Evaluation</a:t>
            </a:r>
            <a:endParaRPr lang="en-US" dirty="0"/>
          </a:p>
        </p:txBody>
      </p:sp>
    </p:spTree>
    <p:extLst>
      <p:ext uri="{BB962C8B-B14F-4D97-AF65-F5344CB8AC3E}">
        <p14:creationId xmlns:p14="http://schemas.microsoft.com/office/powerpoint/2010/main" val="34939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Categorizing a component, assembly or area’s apparent condition is simplified by applying a quartile level of measure ( 3 M’s);</a:t>
            </a:r>
          </a:p>
          <a:p>
            <a:pPr lvl="1"/>
            <a:r>
              <a:rPr lang="en-US" dirty="0" smtClean="0"/>
              <a:t>No damage or decay- 0% deduction</a:t>
            </a:r>
          </a:p>
          <a:p>
            <a:pPr lvl="1"/>
            <a:r>
              <a:rPr lang="en-US" dirty="0" smtClean="0">
                <a:solidFill>
                  <a:srgbClr val="FFFF00"/>
                </a:solidFill>
              </a:rPr>
              <a:t>M</a:t>
            </a:r>
            <a:r>
              <a:rPr lang="en-US" dirty="0" smtClean="0"/>
              <a:t>inor Damage or decay- 25-50% deduction</a:t>
            </a:r>
          </a:p>
          <a:p>
            <a:pPr lvl="1"/>
            <a:r>
              <a:rPr lang="en-US" dirty="0" smtClean="0">
                <a:solidFill>
                  <a:srgbClr val="FFFF00"/>
                </a:solidFill>
              </a:rPr>
              <a:t>M</a:t>
            </a:r>
            <a:r>
              <a:rPr lang="en-US" dirty="0" smtClean="0"/>
              <a:t>oderate damage or decay- 50-75% deduction</a:t>
            </a:r>
          </a:p>
          <a:p>
            <a:pPr lvl="1"/>
            <a:r>
              <a:rPr lang="en-US" dirty="0" smtClean="0">
                <a:solidFill>
                  <a:srgbClr val="FFFF00"/>
                </a:solidFill>
              </a:rPr>
              <a:t>M</a:t>
            </a:r>
            <a:r>
              <a:rPr lang="en-US" dirty="0" smtClean="0"/>
              <a:t>ajor damage of decay- 75-100% deduction</a:t>
            </a:r>
            <a:endParaRPr lang="en-US" dirty="0"/>
          </a:p>
        </p:txBody>
      </p:sp>
      <p:sp>
        <p:nvSpPr>
          <p:cNvPr id="3" name="Title 2"/>
          <p:cNvSpPr>
            <a:spLocks noGrp="1"/>
          </p:cNvSpPr>
          <p:nvPr>
            <p:ph type="title"/>
          </p:nvPr>
        </p:nvSpPr>
        <p:spPr/>
        <p:txBody>
          <a:bodyPr/>
          <a:lstStyle/>
          <a:p>
            <a:r>
              <a:rPr lang="en-US" dirty="0" smtClean="0"/>
              <a:t>Condition Scoring</a:t>
            </a:r>
            <a:endParaRPr lang="en-US" dirty="0"/>
          </a:p>
        </p:txBody>
      </p:sp>
    </p:spTree>
    <p:extLst>
      <p:ext uri="{BB962C8B-B14F-4D97-AF65-F5344CB8AC3E}">
        <p14:creationId xmlns:p14="http://schemas.microsoft.com/office/powerpoint/2010/main" val="3505522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33599" y="685800"/>
            <a:ext cx="6478707" cy="4356488"/>
          </a:xfrm>
        </p:spPr>
        <p:txBody>
          <a:bodyPr>
            <a:normAutofit lnSpcReduction="10000"/>
          </a:bodyPr>
          <a:lstStyle/>
          <a:p>
            <a:r>
              <a:rPr lang="en-US" dirty="0" smtClean="0">
                <a:solidFill>
                  <a:srgbClr val="FFFF00"/>
                </a:solidFill>
              </a:rPr>
              <a:t>Determine the percentage of deterioration from factory expectation:</a:t>
            </a:r>
          </a:p>
          <a:p>
            <a:pPr lvl="1"/>
            <a:r>
              <a:rPr lang="en-US" sz="1600" dirty="0" smtClean="0"/>
              <a:t>Factory expectation – No deduction warranted</a:t>
            </a:r>
          </a:p>
          <a:p>
            <a:pPr lvl="1"/>
            <a:r>
              <a:rPr lang="en-US" sz="1600" dirty="0" smtClean="0"/>
              <a:t>Multiply X </a:t>
            </a:r>
            <a:r>
              <a:rPr lang="en-US" sz="1600" dirty="0" smtClean="0">
                <a:solidFill>
                  <a:srgbClr val="FFFF00"/>
                </a:solidFill>
              </a:rPr>
              <a:t>.25 </a:t>
            </a:r>
            <a:r>
              <a:rPr lang="en-US" sz="1600" dirty="0" smtClean="0"/>
              <a:t>= Component presents minor </a:t>
            </a:r>
            <a:r>
              <a:rPr lang="en-US" sz="1600" dirty="0"/>
              <a:t>wear or aging</a:t>
            </a:r>
            <a:r>
              <a:rPr lang="en-US" sz="1600" dirty="0" smtClean="0"/>
              <a:t>.</a:t>
            </a:r>
          </a:p>
          <a:p>
            <a:pPr lvl="1"/>
            <a:r>
              <a:rPr lang="en-US" sz="1600" dirty="0" smtClean="0"/>
              <a:t>Multiple X </a:t>
            </a:r>
            <a:r>
              <a:rPr lang="en-US" sz="1600" dirty="0" smtClean="0">
                <a:solidFill>
                  <a:srgbClr val="FFFF00"/>
                </a:solidFill>
              </a:rPr>
              <a:t>.50 </a:t>
            </a:r>
            <a:r>
              <a:rPr lang="en-US" sz="1600" dirty="0" smtClean="0"/>
              <a:t>= </a:t>
            </a:r>
            <a:r>
              <a:rPr lang="en-US" sz="1600" dirty="0"/>
              <a:t>Component </a:t>
            </a:r>
            <a:r>
              <a:rPr lang="en-US" sz="1600" dirty="0" smtClean="0"/>
              <a:t>presents moderate </a:t>
            </a:r>
            <a:r>
              <a:rPr lang="en-US" sz="1600" dirty="0"/>
              <a:t>wear or </a:t>
            </a:r>
            <a:r>
              <a:rPr lang="en-US" sz="1600" dirty="0" smtClean="0"/>
              <a:t>aging. Rust</a:t>
            </a:r>
            <a:r>
              <a:rPr lang="en-US" sz="1600" dirty="0"/>
              <a:t>, scale, </a:t>
            </a:r>
            <a:r>
              <a:rPr lang="en-US" sz="1600" dirty="0" smtClean="0"/>
              <a:t>surface damage </a:t>
            </a:r>
            <a:r>
              <a:rPr lang="en-US" sz="1600" dirty="0"/>
              <a:t>are evident</a:t>
            </a:r>
            <a:r>
              <a:rPr lang="en-US" sz="1600" dirty="0" smtClean="0"/>
              <a:t>.</a:t>
            </a:r>
          </a:p>
          <a:p>
            <a:pPr lvl="1"/>
            <a:r>
              <a:rPr lang="en-US" sz="1600" dirty="0" smtClean="0"/>
              <a:t>Multiply X </a:t>
            </a:r>
            <a:r>
              <a:rPr lang="en-US" sz="1600" dirty="0" smtClean="0">
                <a:solidFill>
                  <a:srgbClr val="FFFF00"/>
                </a:solidFill>
              </a:rPr>
              <a:t>.75 </a:t>
            </a:r>
            <a:r>
              <a:rPr lang="en-US" sz="1600" dirty="0" smtClean="0"/>
              <a:t>=  </a:t>
            </a:r>
            <a:r>
              <a:rPr lang="en-US" sz="1600" dirty="0"/>
              <a:t>Component presents </a:t>
            </a:r>
            <a:r>
              <a:rPr lang="en-US" sz="1600" dirty="0" smtClean="0"/>
              <a:t>significant wear </a:t>
            </a:r>
            <a:r>
              <a:rPr lang="en-US" sz="1600" dirty="0"/>
              <a:t>or aging. Rust, scale, </a:t>
            </a:r>
            <a:r>
              <a:rPr lang="en-US" sz="1600" dirty="0" smtClean="0"/>
              <a:t>surface damage </a:t>
            </a:r>
            <a:r>
              <a:rPr lang="en-US" sz="1600" dirty="0"/>
              <a:t>are evident and </a:t>
            </a:r>
            <a:r>
              <a:rPr lang="en-US" sz="1600" dirty="0" smtClean="0"/>
              <a:t>have damaged </a:t>
            </a:r>
            <a:r>
              <a:rPr lang="en-US" sz="1600" dirty="0"/>
              <a:t>the original </a:t>
            </a:r>
            <a:r>
              <a:rPr lang="en-US" sz="1600" dirty="0" smtClean="0"/>
              <a:t>component. Portions </a:t>
            </a:r>
            <a:r>
              <a:rPr lang="en-US" sz="1600" dirty="0"/>
              <a:t>may be missing, Rust </a:t>
            </a:r>
            <a:r>
              <a:rPr lang="en-US" sz="1600" dirty="0" smtClean="0"/>
              <a:t>has decayed </a:t>
            </a:r>
            <a:r>
              <a:rPr lang="en-US" sz="1600" dirty="0"/>
              <a:t>the original surface layer(s</a:t>
            </a:r>
            <a:r>
              <a:rPr lang="en-US" sz="1600" dirty="0" smtClean="0"/>
              <a:t>) of </a:t>
            </a:r>
            <a:r>
              <a:rPr lang="en-US" sz="1600" dirty="0"/>
              <a:t>the component</a:t>
            </a:r>
            <a:r>
              <a:rPr lang="en-US" sz="1600" dirty="0" smtClean="0"/>
              <a:t>.</a:t>
            </a:r>
          </a:p>
          <a:p>
            <a:pPr lvl="1"/>
            <a:r>
              <a:rPr lang="en-US" sz="1600" dirty="0" smtClean="0"/>
              <a:t>Multiply by </a:t>
            </a:r>
            <a:r>
              <a:rPr lang="en-US" sz="1600" dirty="0" smtClean="0">
                <a:solidFill>
                  <a:srgbClr val="FFFF00"/>
                </a:solidFill>
              </a:rPr>
              <a:t>1.0</a:t>
            </a:r>
            <a:r>
              <a:rPr lang="en-US" sz="1600" dirty="0" smtClean="0"/>
              <a:t> = </a:t>
            </a:r>
            <a:r>
              <a:rPr lang="en-US" sz="1600" dirty="0"/>
              <a:t>Component presents extreme wear or </a:t>
            </a:r>
            <a:r>
              <a:rPr lang="en-US" sz="1600" dirty="0" smtClean="0"/>
              <a:t>aging. Rust</a:t>
            </a:r>
            <a:r>
              <a:rPr lang="en-US" sz="1600" dirty="0"/>
              <a:t>, scale, surface damage are evident </a:t>
            </a:r>
            <a:r>
              <a:rPr lang="en-US" sz="1600" dirty="0" smtClean="0"/>
              <a:t>&gt; 75</a:t>
            </a:r>
            <a:r>
              <a:rPr lang="en-US" sz="1600" dirty="0"/>
              <a:t>% of surface and have </a:t>
            </a:r>
            <a:r>
              <a:rPr lang="en-US" sz="1600" dirty="0" smtClean="0"/>
              <a:t>significantly damaged </a:t>
            </a:r>
            <a:r>
              <a:rPr lang="en-US" sz="1600" dirty="0"/>
              <a:t>the original component. </a:t>
            </a:r>
            <a:r>
              <a:rPr lang="en-US" sz="1600" dirty="0" smtClean="0"/>
              <a:t>Portions may </a:t>
            </a:r>
            <a:r>
              <a:rPr lang="en-US" sz="1600" dirty="0"/>
              <a:t>be missing, Rust or corrosion </a:t>
            </a:r>
            <a:r>
              <a:rPr lang="en-US" sz="1600" dirty="0" smtClean="0"/>
              <a:t>have decayed </a:t>
            </a:r>
            <a:r>
              <a:rPr lang="en-US" sz="1600" dirty="0"/>
              <a:t>the original surface layer(s) of </a:t>
            </a:r>
            <a:r>
              <a:rPr lang="en-US" sz="1600" dirty="0" smtClean="0"/>
              <a:t>the component</a:t>
            </a:r>
            <a:r>
              <a:rPr lang="en-US" sz="1600" dirty="0"/>
              <a:t>. Component can be replaced </a:t>
            </a:r>
            <a:r>
              <a:rPr lang="en-US" sz="1600" dirty="0" smtClean="0"/>
              <a:t>but can </a:t>
            </a:r>
            <a:r>
              <a:rPr lang="en-US" sz="1600" dirty="0"/>
              <a:t>not be </a:t>
            </a:r>
            <a:r>
              <a:rPr lang="en-US" sz="1600" dirty="0" smtClean="0"/>
              <a:t>restored (Full Deduction)</a:t>
            </a:r>
            <a:endParaRPr lang="en-US" sz="1600" dirty="0"/>
          </a:p>
        </p:txBody>
      </p:sp>
      <p:sp>
        <p:nvSpPr>
          <p:cNvPr id="3" name="Title 2"/>
          <p:cNvSpPr>
            <a:spLocks noGrp="1"/>
          </p:cNvSpPr>
          <p:nvPr>
            <p:ph type="title"/>
          </p:nvPr>
        </p:nvSpPr>
        <p:spPr/>
        <p:txBody>
          <a:bodyPr/>
          <a:lstStyle/>
          <a:p>
            <a:r>
              <a:rPr lang="en-US" dirty="0" smtClean="0"/>
              <a:t>Condition Scoring</a:t>
            </a:r>
            <a:endParaRPr lang="en-US" dirty="0"/>
          </a:p>
        </p:txBody>
      </p:sp>
    </p:spTree>
    <p:extLst>
      <p:ext uri="{BB962C8B-B14F-4D97-AF65-F5344CB8AC3E}">
        <p14:creationId xmlns:p14="http://schemas.microsoft.com/office/powerpoint/2010/main" val="816126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555013"/>
            <a:ext cx="7745505" cy="4246214"/>
          </a:xfrm>
        </p:spPr>
        <p:txBody>
          <a:bodyPr>
            <a:normAutofit/>
          </a:bodyPr>
          <a:lstStyle/>
          <a:p>
            <a:r>
              <a:rPr lang="en-US" dirty="0" smtClean="0"/>
              <a:t>Included tips and comments regarding NCRS operational judging (or the judging process in particular) are based on my own 20+ years experience judging Corvettes as a member of the NCRS. All questions or specific issues should be appropriately addressed to the proper authority, including Chapter Judging Chairpersons, Team Leaders and the National Judging Chairman. My comments may/may not reflect their opinions and are meant to guide and assist development of your judging technique and experiences only.  </a:t>
            </a:r>
          </a:p>
          <a:p>
            <a:pPr lvl="4"/>
            <a:r>
              <a:rPr lang="en-US" dirty="0" smtClean="0"/>
              <a:t>Bob G</a:t>
            </a:r>
            <a:endParaRPr lang="en-US" dirty="0"/>
          </a:p>
        </p:txBody>
      </p:sp>
      <p:sp>
        <p:nvSpPr>
          <p:cNvPr id="3" name="Title 2"/>
          <p:cNvSpPr>
            <a:spLocks noGrp="1"/>
          </p:cNvSpPr>
          <p:nvPr>
            <p:ph type="title"/>
          </p:nvPr>
        </p:nvSpPr>
        <p:spPr/>
        <p:txBody>
          <a:bodyPr/>
          <a:lstStyle/>
          <a:p>
            <a:r>
              <a:rPr lang="en-US" dirty="0" smtClean="0"/>
              <a:t>Disclaimer</a:t>
            </a:r>
            <a:endParaRPr lang="en-US" dirty="0"/>
          </a:p>
        </p:txBody>
      </p:sp>
    </p:spTree>
    <p:extLst>
      <p:ext uri="{BB962C8B-B14F-4D97-AF65-F5344CB8AC3E}">
        <p14:creationId xmlns:p14="http://schemas.microsoft.com/office/powerpoint/2010/main" val="2469846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Rust (iron oxide) occurs when iron or an alloy that contains iron (ex. </a:t>
            </a:r>
            <a:r>
              <a:rPr lang="en-US" dirty="0"/>
              <a:t>s</a:t>
            </a:r>
            <a:r>
              <a:rPr lang="en-US" dirty="0" smtClean="0"/>
              <a:t>teel) is exposed to oxygen and moisture over time. Only iron or alloys that contain iron can rust. Where rust is present, the component’s “condition” has been compromised and requires restoration to factory condition.</a:t>
            </a:r>
            <a:endParaRPr lang="en-US" dirty="0"/>
          </a:p>
        </p:txBody>
      </p:sp>
      <p:sp>
        <p:nvSpPr>
          <p:cNvPr id="3" name="Title 2"/>
          <p:cNvSpPr>
            <a:spLocks noGrp="1"/>
          </p:cNvSpPr>
          <p:nvPr>
            <p:ph type="title"/>
          </p:nvPr>
        </p:nvSpPr>
        <p:spPr/>
        <p:txBody>
          <a:bodyPr/>
          <a:lstStyle/>
          <a:p>
            <a:r>
              <a:rPr lang="en-US" dirty="0" smtClean="0"/>
              <a:t>Rust</a:t>
            </a:r>
            <a:endParaRPr lang="en-US" dirty="0"/>
          </a:p>
        </p:txBody>
      </p:sp>
    </p:spTree>
    <p:extLst>
      <p:ext uri="{BB962C8B-B14F-4D97-AF65-F5344CB8AC3E}">
        <p14:creationId xmlns:p14="http://schemas.microsoft.com/office/powerpoint/2010/main" val="1776824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Corrosion is the natural process of converting a refined metal to an oxide, sulfide or hydroxide. It is the gradual destruction of metals by chemical or electrochemical reaction to the environment. Rust is an example of an electrochemical corrosion process. </a:t>
            </a:r>
          </a:p>
          <a:p>
            <a:r>
              <a:rPr lang="en-US" dirty="0" smtClean="0"/>
              <a:t>Corrosion (degradation) can occur in non metals as well, including ceramics and polymers. Corrosion degrades the structure, strength, and appearance of the component. Aluminum is susceptible to galvanic corrosion by contact with dissimilar metals or a common electrolyte.</a:t>
            </a:r>
            <a:endParaRPr lang="en-US" dirty="0"/>
          </a:p>
        </p:txBody>
      </p:sp>
      <p:sp>
        <p:nvSpPr>
          <p:cNvPr id="3" name="Title 2"/>
          <p:cNvSpPr>
            <a:spLocks noGrp="1"/>
          </p:cNvSpPr>
          <p:nvPr>
            <p:ph type="title"/>
          </p:nvPr>
        </p:nvSpPr>
        <p:spPr/>
        <p:txBody>
          <a:bodyPr/>
          <a:lstStyle/>
          <a:p>
            <a:r>
              <a:rPr lang="en-US" dirty="0" smtClean="0"/>
              <a:t>Corrosion</a:t>
            </a:r>
            <a:endParaRPr lang="en-US" dirty="0"/>
          </a:p>
        </p:txBody>
      </p:sp>
    </p:spTree>
    <p:extLst>
      <p:ext uri="{BB962C8B-B14F-4D97-AF65-F5344CB8AC3E}">
        <p14:creationId xmlns:p14="http://schemas.microsoft.com/office/powerpoint/2010/main" val="3779871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Pitting results when a small cavity or hole forms in the metal. Pitting via corrosion occurs because the surface of the metal and the cavity have dissimilar </a:t>
            </a:r>
            <a:r>
              <a:rPr lang="en-US" i="1" dirty="0" smtClean="0"/>
              <a:t>ph</a:t>
            </a:r>
            <a:r>
              <a:rPr lang="en-US" dirty="0" smtClean="0"/>
              <a:t> levels caused by environmental conditions and galvanic reactions.</a:t>
            </a:r>
            <a:endParaRPr lang="en-US" dirty="0"/>
          </a:p>
        </p:txBody>
      </p:sp>
      <p:sp>
        <p:nvSpPr>
          <p:cNvPr id="3" name="Title 2"/>
          <p:cNvSpPr>
            <a:spLocks noGrp="1"/>
          </p:cNvSpPr>
          <p:nvPr>
            <p:ph type="title"/>
          </p:nvPr>
        </p:nvSpPr>
        <p:spPr/>
        <p:txBody>
          <a:bodyPr/>
          <a:lstStyle/>
          <a:p>
            <a:r>
              <a:rPr lang="en-US" dirty="0" smtClean="0"/>
              <a:t>Pitting</a:t>
            </a:r>
            <a:endParaRPr lang="en-US" dirty="0"/>
          </a:p>
        </p:txBody>
      </p:sp>
    </p:spTree>
    <p:extLst>
      <p:ext uri="{BB962C8B-B14F-4D97-AF65-F5344CB8AC3E}">
        <p14:creationId xmlns:p14="http://schemas.microsoft.com/office/powerpoint/2010/main" val="1569214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cision+Tree+NCRS+Spring+2019+Grauer.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776" r="-1776"/>
          <a:stretch/>
        </p:blipFill>
        <p:spPr>
          <a:xfrm>
            <a:off x="386375" y="112719"/>
            <a:ext cx="8126689" cy="6064272"/>
          </a:xfrm>
        </p:spPr>
      </p:pic>
      <p:sp>
        <p:nvSpPr>
          <p:cNvPr id="3" name="Title 2"/>
          <p:cNvSpPr>
            <a:spLocks noGrp="1"/>
          </p:cNvSpPr>
          <p:nvPr>
            <p:ph type="title"/>
          </p:nvPr>
        </p:nvSpPr>
        <p:spPr/>
        <p:txBody>
          <a:bodyPr/>
          <a:lstStyle/>
          <a:p>
            <a:r>
              <a:rPr lang="en-US" dirty="0" smtClean="0"/>
              <a:t>Decision Tree</a:t>
            </a:r>
            <a:endParaRPr lang="en-US" dirty="0"/>
          </a:p>
        </p:txBody>
      </p:sp>
      <p:sp>
        <p:nvSpPr>
          <p:cNvPr id="2" name="TextBox 1"/>
          <p:cNvSpPr txBox="1"/>
          <p:nvPr/>
        </p:nvSpPr>
        <p:spPr>
          <a:xfrm>
            <a:off x="6568199" y="6176991"/>
            <a:ext cx="1841200" cy="369332"/>
          </a:xfrm>
          <a:prstGeom prst="rect">
            <a:avLst/>
          </a:prstGeom>
          <a:noFill/>
        </p:spPr>
        <p:txBody>
          <a:bodyPr wrap="square" rtlCol="0">
            <a:spAutoFit/>
          </a:bodyPr>
          <a:lstStyle/>
          <a:p>
            <a:r>
              <a:rPr lang="en-US" dirty="0" smtClean="0">
                <a:solidFill>
                  <a:srgbClr val="FFFF00"/>
                </a:solidFill>
              </a:rPr>
              <a:t>@ Hand Out</a:t>
            </a:r>
            <a:endParaRPr lang="en-US" dirty="0">
              <a:solidFill>
                <a:srgbClr val="FFFF00"/>
              </a:solidFill>
            </a:endParaRPr>
          </a:p>
        </p:txBody>
      </p:sp>
    </p:spTree>
    <p:extLst>
      <p:ext uri="{BB962C8B-B14F-4D97-AF65-F5344CB8AC3E}">
        <p14:creationId xmlns:p14="http://schemas.microsoft.com/office/powerpoint/2010/main" val="669592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smtClean="0"/>
              <a:t>Flight Operations Judging Guidance:</a:t>
            </a:r>
          </a:p>
          <a:p>
            <a:pPr lvl="1"/>
            <a:r>
              <a:rPr lang="en-US" dirty="0" smtClean="0"/>
              <a:t>In each Corvette Technical Information Manual and Judging Guide (i.e. the judging manuals) there are specific guidelines for each operating function that are not necessarily listed on the judging sheet.</a:t>
            </a:r>
          </a:p>
          <a:p>
            <a:pPr lvl="2"/>
            <a:r>
              <a:rPr lang="en-US" dirty="0" smtClean="0"/>
              <a:t>The Primary Function of the component must work in order for secondary functions to receive partial points.</a:t>
            </a:r>
          </a:p>
          <a:p>
            <a:pPr lvl="3"/>
            <a:r>
              <a:rPr lang="en-US" dirty="0" smtClean="0"/>
              <a:t>Ex. Radio – Radio Function (Primary) includes power light and mechanical operations (buttons, sliders or knobs.</a:t>
            </a:r>
          </a:p>
          <a:p>
            <a:pPr lvl="5"/>
            <a:r>
              <a:rPr lang="en-US" dirty="0" smtClean="0"/>
              <a:t>- Tone, Volume, fade, etc… (These are secondary functions of the radio component and their typical and intended function may also be specified in the manual)</a:t>
            </a:r>
          </a:p>
          <a:p>
            <a:pPr lvl="3"/>
            <a:r>
              <a:rPr lang="en-US" dirty="0" smtClean="0"/>
              <a:t>Ex. Heater Defroster and A/C for 1968-1969 Ops</a:t>
            </a:r>
          </a:p>
          <a:p>
            <a:pPr lvl="5"/>
            <a:r>
              <a:rPr lang="en-US" dirty="0" smtClean="0"/>
              <a:t>Vent Door Operations is integral to the acceptable function of the blower switch operation and varies between the two years (secondary)</a:t>
            </a:r>
          </a:p>
        </p:txBody>
      </p:sp>
      <p:sp>
        <p:nvSpPr>
          <p:cNvPr id="3" name="Title 2"/>
          <p:cNvSpPr>
            <a:spLocks noGrp="1"/>
          </p:cNvSpPr>
          <p:nvPr>
            <p:ph type="title"/>
          </p:nvPr>
        </p:nvSpPr>
        <p:spPr/>
        <p:txBody>
          <a:bodyPr/>
          <a:lstStyle/>
          <a:p>
            <a:r>
              <a:rPr lang="en-US" dirty="0" smtClean="0"/>
              <a:t>Judging Retreat</a:t>
            </a:r>
            <a:endParaRPr lang="en-US" dirty="0"/>
          </a:p>
        </p:txBody>
      </p:sp>
    </p:spTree>
    <p:extLst>
      <p:ext uri="{BB962C8B-B14F-4D97-AF65-F5344CB8AC3E}">
        <p14:creationId xmlns:p14="http://schemas.microsoft.com/office/powerpoint/2010/main" val="1607225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If an R.P.O (Regular Production Option) was not available for the particular year of the judged car, the component receives a full deduction for operations, originality and condition and cannot be Performance Verification judged.</a:t>
            </a:r>
            <a:endParaRPr lang="en-US" dirty="0"/>
          </a:p>
        </p:txBody>
      </p:sp>
      <p:sp>
        <p:nvSpPr>
          <p:cNvPr id="3" name="Title 2"/>
          <p:cNvSpPr>
            <a:spLocks noGrp="1"/>
          </p:cNvSpPr>
          <p:nvPr>
            <p:ph type="title"/>
          </p:nvPr>
        </p:nvSpPr>
        <p:spPr/>
        <p:txBody>
          <a:bodyPr/>
          <a:lstStyle/>
          <a:p>
            <a:r>
              <a:rPr lang="en-US" dirty="0" smtClean="0"/>
              <a:t>Judging Retreat</a:t>
            </a:r>
            <a:endParaRPr lang="en-US" dirty="0"/>
          </a:p>
        </p:txBody>
      </p:sp>
    </p:spTree>
    <p:extLst>
      <p:ext uri="{BB962C8B-B14F-4D97-AF65-F5344CB8AC3E}">
        <p14:creationId xmlns:p14="http://schemas.microsoft.com/office/powerpoint/2010/main" val="1689198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DOI (Distinctness of Image) and reflective qualities of the paint (orange peel) must be consistent front-to-back of the entire vehicle but </a:t>
            </a:r>
            <a:r>
              <a:rPr lang="en-US" dirty="0" smtClean="0">
                <a:solidFill>
                  <a:srgbClr val="FFFF00"/>
                </a:solidFill>
              </a:rPr>
              <a:t>NOT</a:t>
            </a:r>
            <a:r>
              <a:rPr lang="en-US" dirty="0" smtClean="0"/>
              <a:t> necessarily side-to-side due to human application inconsistencies.</a:t>
            </a:r>
          </a:p>
          <a:p>
            <a:r>
              <a:rPr lang="en-US" dirty="0" smtClean="0"/>
              <a:t>Pin Striping – Any type and </a:t>
            </a:r>
            <a:r>
              <a:rPr lang="en-US" dirty="0" smtClean="0">
                <a:solidFill>
                  <a:srgbClr val="FFFF00"/>
                </a:solidFill>
              </a:rPr>
              <a:t>no matter how minimal</a:t>
            </a:r>
            <a:r>
              <a:rPr lang="en-US" dirty="0" smtClean="0"/>
              <a:t> = Full deduction of entire paint points.</a:t>
            </a:r>
          </a:p>
          <a:p>
            <a:r>
              <a:rPr lang="en-US" dirty="0" smtClean="0"/>
              <a:t>1967 Hood Stinger – deduct 40% (Refer to non-typical configuration, completeness installation and finish).</a:t>
            </a:r>
            <a:endParaRPr lang="en-US" dirty="0"/>
          </a:p>
        </p:txBody>
      </p:sp>
      <p:sp>
        <p:nvSpPr>
          <p:cNvPr id="3" name="Title 2"/>
          <p:cNvSpPr>
            <a:spLocks noGrp="1"/>
          </p:cNvSpPr>
          <p:nvPr>
            <p:ph type="title"/>
          </p:nvPr>
        </p:nvSpPr>
        <p:spPr/>
        <p:txBody>
          <a:bodyPr/>
          <a:lstStyle/>
          <a:p>
            <a:r>
              <a:rPr lang="en-US" dirty="0" smtClean="0"/>
              <a:t>Judging Retreat - Paint</a:t>
            </a:r>
            <a:endParaRPr lang="en-US" dirty="0"/>
          </a:p>
        </p:txBody>
      </p:sp>
    </p:spTree>
    <p:extLst>
      <p:ext uri="{BB962C8B-B14F-4D97-AF65-F5344CB8AC3E}">
        <p14:creationId xmlns:p14="http://schemas.microsoft.com/office/powerpoint/2010/main" val="2612802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Altered Engine Stamp Pad – deduct stamp pad finish points for any owner or builder inspired stampings inconsistent with factory production stamp sets</a:t>
            </a:r>
            <a:endParaRPr lang="en-US" dirty="0"/>
          </a:p>
        </p:txBody>
      </p:sp>
      <p:sp>
        <p:nvSpPr>
          <p:cNvPr id="3" name="Title 2"/>
          <p:cNvSpPr>
            <a:spLocks noGrp="1"/>
          </p:cNvSpPr>
          <p:nvPr>
            <p:ph type="title"/>
          </p:nvPr>
        </p:nvSpPr>
        <p:spPr/>
        <p:txBody>
          <a:bodyPr/>
          <a:lstStyle/>
          <a:p>
            <a:r>
              <a:rPr lang="en-US" dirty="0" smtClean="0"/>
              <a:t>Judging retreat</a:t>
            </a:r>
            <a:endParaRPr lang="en-US" dirty="0"/>
          </a:p>
        </p:txBody>
      </p:sp>
    </p:spTree>
    <p:extLst>
      <p:ext uri="{BB962C8B-B14F-4D97-AF65-F5344CB8AC3E}">
        <p14:creationId xmlns:p14="http://schemas.microsoft.com/office/powerpoint/2010/main" val="3693173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Performance Enhancements – Full deduct</a:t>
            </a:r>
          </a:p>
          <a:p>
            <a:pPr lvl="1"/>
            <a:r>
              <a:rPr lang="en-US" dirty="0" smtClean="0"/>
              <a:t>Ex. Quartz Clock</a:t>
            </a:r>
          </a:p>
          <a:p>
            <a:pPr lvl="1"/>
            <a:r>
              <a:rPr lang="en-US" dirty="0" smtClean="0"/>
              <a:t>Ex. Wilwood Brake calipers</a:t>
            </a:r>
          </a:p>
          <a:p>
            <a:pPr lvl="1"/>
            <a:r>
              <a:rPr lang="en-US" dirty="0" smtClean="0"/>
              <a:t>Ex. Poly bushings unless </a:t>
            </a:r>
            <a:r>
              <a:rPr lang="en-US" smtClean="0"/>
              <a:t>factory installed</a:t>
            </a:r>
            <a:endParaRPr lang="en-US" dirty="0" smtClean="0"/>
          </a:p>
          <a:p>
            <a:pPr lvl="1"/>
            <a:r>
              <a:rPr lang="en-US" dirty="0" smtClean="0"/>
              <a:t>Gas Shocks unless factory installed</a:t>
            </a:r>
          </a:p>
          <a:p>
            <a:pPr lvl="1"/>
            <a:endParaRPr lang="en-US" dirty="0"/>
          </a:p>
        </p:txBody>
      </p:sp>
      <p:sp>
        <p:nvSpPr>
          <p:cNvPr id="3" name="Title 2"/>
          <p:cNvSpPr>
            <a:spLocks noGrp="1"/>
          </p:cNvSpPr>
          <p:nvPr>
            <p:ph type="title"/>
          </p:nvPr>
        </p:nvSpPr>
        <p:spPr/>
        <p:txBody>
          <a:bodyPr/>
          <a:lstStyle/>
          <a:p>
            <a:r>
              <a:rPr lang="en-US" dirty="0" smtClean="0"/>
              <a:t>Judging Retreat</a:t>
            </a:r>
            <a:endParaRPr lang="en-US" dirty="0"/>
          </a:p>
        </p:txBody>
      </p:sp>
    </p:spTree>
    <p:extLst>
      <p:ext uri="{BB962C8B-B14F-4D97-AF65-F5344CB8AC3E}">
        <p14:creationId xmlns:p14="http://schemas.microsoft.com/office/powerpoint/2010/main" val="328080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27.jpg"/>
          <p:cNvPicPr>
            <a:picLocks noGrp="1" noChangeAspect="1"/>
          </p:cNvPicPr>
          <p:nvPr>
            <p:ph idx="1"/>
          </p:nvPr>
        </p:nvPicPr>
        <p:blipFill>
          <a:blip r:embed="rId2">
            <a:extLst>
              <a:ext uri="{28A0092B-C50C-407E-A947-70E740481C1C}">
                <a14:useLocalDpi xmlns:a14="http://schemas.microsoft.com/office/drawing/2010/main" val="0"/>
              </a:ext>
            </a:extLst>
          </a:blip>
          <a:srcRect t="21201" b="21201"/>
          <a:stretch>
            <a:fillRect/>
          </a:stretch>
        </p:blipFill>
        <p:spPr>
          <a:xfrm>
            <a:off x="1427163" y="307975"/>
            <a:ext cx="6096000" cy="4681538"/>
          </a:xfrm>
        </p:spPr>
      </p:pic>
      <p:sp>
        <p:nvSpPr>
          <p:cNvPr id="3" name="Title 2"/>
          <p:cNvSpPr>
            <a:spLocks noGrp="1"/>
          </p:cNvSpPr>
          <p:nvPr>
            <p:ph type="title"/>
          </p:nvPr>
        </p:nvSpPr>
        <p:spPr/>
        <p:txBody>
          <a:bodyPr/>
          <a:lstStyle/>
          <a:p>
            <a:r>
              <a:rPr lang="en-US" dirty="0" smtClean="0"/>
              <a:t>DOI – Typical Diffusion</a:t>
            </a:r>
            <a:endParaRPr lang="en-US" dirty="0"/>
          </a:p>
        </p:txBody>
      </p:sp>
    </p:spTree>
    <p:extLst>
      <p:ext uri="{BB962C8B-B14F-4D97-AF65-F5344CB8AC3E}">
        <p14:creationId xmlns:p14="http://schemas.microsoft.com/office/powerpoint/2010/main" val="285821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a:t>Cars are to be judged to the standard of vehicle appearance and as equipped at the time and point of final assembly by the Chevrolet Motor Division of General Motors Corporation. “</a:t>
            </a:r>
            <a:r>
              <a:rPr lang="en-US" i="1" dirty="0"/>
              <a:t>Presentation for judging is to be in the condition normally associated with that of a Corvette which has undergone the then-current standard Chevrolet Dealer New Car Preparation for delivery to a purchaser, exclusive of any dealer or purchaser inspired additions, deletions or changes</a:t>
            </a:r>
            <a:r>
              <a:rPr lang="en-US" dirty="0"/>
              <a:t>”</a:t>
            </a:r>
          </a:p>
          <a:p>
            <a:endParaRPr lang="en-US" dirty="0"/>
          </a:p>
        </p:txBody>
      </p:sp>
      <p:sp>
        <p:nvSpPr>
          <p:cNvPr id="3" name="Title 2"/>
          <p:cNvSpPr>
            <a:spLocks noGrp="1"/>
          </p:cNvSpPr>
          <p:nvPr>
            <p:ph type="title"/>
          </p:nvPr>
        </p:nvSpPr>
        <p:spPr/>
        <p:txBody>
          <a:bodyPr/>
          <a:lstStyle/>
          <a:p>
            <a:r>
              <a:rPr lang="en-US" dirty="0" smtClean="0"/>
              <a:t>NCRS Flight Judging</a:t>
            </a:r>
            <a:endParaRPr lang="en-US" dirty="0"/>
          </a:p>
        </p:txBody>
      </p:sp>
    </p:spTree>
    <p:extLst>
      <p:ext uri="{BB962C8B-B14F-4D97-AF65-F5344CB8AC3E}">
        <p14:creationId xmlns:p14="http://schemas.microsoft.com/office/powerpoint/2010/main" val="4060013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7240" y="4891997"/>
            <a:ext cx="7543800" cy="1507885"/>
          </a:xfrm>
        </p:spPr>
        <p:txBody>
          <a:bodyPr/>
          <a:lstStyle/>
          <a:p>
            <a:r>
              <a:rPr lang="en-US" sz="3600" dirty="0" smtClean="0"/>
              <a:t>Non Typical vs. Typical -40%</a:t>
            </a:r>
            <a:endParaRPr lang="en-US" sz="3600" dirty="0"/>
          </a:p>
        </p:txBody>
      </p:sp>
      <p:pic>
        <p:nvPicPr>
          <p:cNvPr id="8" name="Content Placeholder 7" descr="IMG_2031.jpg"/>
          <p:cNvPicPr>
            <a:picLocks noGrp="1" noChangeAspect="1"/>
          </p:cNvPicPr>
          <p:nvPr>
            <p:ph idx="1"/>
          </p:nvPr>
        </p:nvPicPr>
        <p:blipFill>
          <a:blip r:embed="rId2">
            <a:extLst>
              <a:ext uri="{28A0092B-C50C-407E-A947-70E740481C1C}">
                <a14:useLocalDpi xmlns:a14="http://schemas.microsoft.com/office/drawing/2010/main" val="0"/>
              </a:ext>
            </a:extLst>
          </a:blip>
          <a:srcRect t="1249" b="1249"/>
          <a:stretch>
            <a:fillRect/>
          </a:stretch>
        </p:blipFill>
        <p:spPr>
          <a:xfrm>
            <a:off x="66676" y="53975"/>
            <a:ext cx="4194388" cy="5784850"/>
          </a:xfrm>
        </p:spPr>
      </p:pic>
      <p:pic>
        <p:nvPicPr>
          <p:cNvPr id="9" name="Picture 8" descr="IMG_20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334" y="53975"/>
            <a:ext cx="4386354" cy="5802012"/>
          </a:xfrm>
          <a:prstGeom prst="rect">
            <a:avLst/>
          </a:prstGeom>
        </p:spPr>
      </p:pic>
      <p:sp>
        <p:nvSpPr>
          <p:cNvPr id="10" name="Left Arrow 9"/>
          <p:cNvSpPr/>
          <p:nvPr/>
        </p:nvSpPr>
        <p:spPr>
          <a:xfrm>
            <a:off x="2292106" y="5205760"/>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5508570" y="452378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647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32.jpg"/>
          <p:cNvPicPr>
            <a:picLocks noGrp="1" noChangeAspect="1"/>
          </p:cNvPicPr>
          <p:nvPr>
            <p:ph idx="1"/>
          </p:nvPr>
        </p:nvPicPr>
        <p:blipFill>
          <a:blip r:embed="rId2">
            <a:extLst>
              <a:ext uri="{28A0092B-C50C-407E-A947-70E740481C1C}">
                <a14:useLocalDpi xmlns:a14="http://schemas.microsoft.com/office/drawing/2010/main" val="0"/>
              </a:ext>
            </a:extLst>
          </a:blip>
          <a:srcRect t="27500" b="27500"/>
          <a:stretch>
            <a:fillRect/>
          </a:stretch>
        </p:blipFill>
        <p:spPr>
          <a:xfrm>
            <a:off x="284885" y="167294"/>
            <a:ext cx="4194115" cy="4786428"/>
          </a:xfrm>
        </p:spPr>
      </p:pic>
      <p:sp>
        <p:nvSpPr>
          <p:cNvPr id="3" name="Title 2"/>
          <p:cNvSpPr>
            <a:spLocks noGrp="1"/>
          </p:cNvSpPr>
          <p:nvPr>
            <p:ph type="title"/>
          </p:nvPr>
        </p:nvSpPr>
        <p:spPr>
          <a:xfrm>
            <a:off x="511027" y="5387792"/>
            <a:ext cx="7810013" cy="914400"/>
          </a:xfrm>
        </p:spPr>
        <p:txBody>
          <a:bodyPr/>
          <a:lstStyle/>
          <a:p>
            <a:r>
              <a:rPr lang="en-US" sz="3600" dirty="0" smtClean="0"/>
              <a:t>Not Typical vs. Typical -40%</a:t>
            </a:r>
            <a:endParaRPr lang="en-US" sz="3600" dirty="0"/>
          </a:p>
        </p:txBody>
      </p:sp>
      <p:pic>
        <p:nvPicPr>
          <p:cNvPr id="5" name="Picture 4" descr="IMG_20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977" y="167294"/>
            <a:ext cx="3589821" cy="4786428"/>
          </a:xfrm>
          <a:prstGeom prst="rect">
            <a:avLst/>
          </a:prstGeom>
        </p:spPr>
      </p:pic>
      <p:sp>
        <p:nvSpPr>
          <p:cNvPr id="6" name="Bent Arrow 5"/>
          <p:cNvSpPr/>
          <p:nvPr/>
        </p:nvSpPr>
        <p:spPr>
          <a:xfrm>
            <a:off x="765448" y="2690221"/>
            <a:ext cx="813816" cy="86868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Bent Arrow 6"/>
          <p:cNvSpPr/>
          <p:nvPr/>
        </p:nvSpPr>
        <p:spPr>
          <a:xfrm>
            <a:off x="5470994" y="3056930"/>
            <a:ext cx="813816" cy="86868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ight Arrow 7"/>
          <p:cNvSpPr/>
          <p:nvPr/>
        </p:nvSpPr>
        <p:spPr>
          <a:xfrm>
            <a:off x="2525074" y="3558901"/>
            <a:ext cx="766540" cy="4283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p:cNvSpPr/>
          <p:nvPr/>
        </p:nvSpPr>
        <p:spPr>
          <a:xfrm>
            <a:off x="7753752" y="2640609"/>
            <a:ext cx="347527" cy="68835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878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22.jpg"/>
          <p:cNvPicPr>
            <a:picLocks noGrp="1" noChangeAspect="1"/>
          </p:cNvPicPr>
          <p:nvPr>
            <p:ph idx="1"/>
          </p:nvPr>
        </p:nvPicPr>
        <p:blipFill>
          <a:blip r:embed="rId2">
            <a:extLst>
              <a:ext uri="{28A0092B-C50C-407E-A947-70E740481C1C}">
                <a14:useLocalDpi xmlns:a14="http://schemas.microsoft.com/office/drawing/2010/main" val="0"/>
              </a:ext>
            </a:extLst>
          </a:blip>
          <a:srcRect t="27500" b="27500"/>
          <a:stretch>
            <a:fillRect/>
          </a:stretch>
        </p:blipFill>
        <p:spPr>
          <a:xfrm>
            <a:off x="232280" y="595626"/>
            <a:ext cx="4543038" cy="5102601"/>
          </a:xfrm>
        </p:spPr>
      </p:pic>
      <p:pic>
        <p:nvPicPr>
          <p:cNvPr id="5" name="Picture 4" descr="IMG_2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425" y="595626"/>
            <a:ext cx="3912970" cy="5102601"/>
          </a:xfrm>
          <a:prstGeom prst="rect">
            <a:avLst/>
          </a:prstGeom>
        </p:spPr>
      </p:pic>
      <p:sp>
        <p:nvSpPr>
          <p:cNvPr id="6" name="TextBox 5"/>
          <p:cNvSpPr txBox="1"/>
          <p:nvPr/>
        </p:nvSpPr>
        <p:spPr>
          <a:xfrm>
            <a:off x="931873" y="5823805"/>
            <a:ext cx="7139346" cy="923330"/>
          </a:xfrm>
          <a:prstGeom prst="rect">
            <a:avLst/>
          </a:prstGeom>
          <a:noFill/>
        </p:spPr>
        <p:txBody>
          <a:bodyPr wrap="square" rtlCol="0">
            <a:spAutoFit/>
          </a:bodyPr>
          <a:lstStyle/>
          <a:p>
            <a:r>
              <a:rPr lang="en-US" dirty="0" smtClean="0"/>
              <a:t>Paint Color Variation: 989 “War Bonnet Yellow ” Paint 1971-1972  </a:t>
            </a:r>
          </a:p>
          <a:p>
            <a:r>
              <a:rPr lang="en-US" dirty="0" smtClean="0"/>
              <a:t>Multiple DuPont mixes </a:t>
            </a:r>
          </a:p>
          <a:p>
            <a:r>
              <a:rPr lang="en-US" dirty="0" smtClean="0"/>
              <a:t>(Example – Thanks to John Ballard)</a:t>
            </a:r>
            <a:endParaRPr lang="en-US" dirty="0"/>
          </a:p>
        </p:txBody>
      </p:sp>
    </p:spTree>
    <p:extLst>
      <p:ext uri="{BB962C8B-B14F-4D97-AF65-F5344CB8AC3E}">
        <p14:creationId xmlns:p14="http://schemas.microsoft.com/office/powerpoint/2010/main" val="2759747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sz="1800" dirty="0" smtClean="0"/>
              <a:t>Do everything in your power to not damage the vehicle that you are judging. </a:t>
            </a:r>
          </a:p>
          <a:p>
            <a:r>
              <a:rPr lang="en-US" sz="1800" b="1" dirty="0">
                <a:solidFill>
                  <a:srgbClr val="008000"/>
                </a:solidFill>
              </a:rPr>
              <a:t>S</a:t>
            </a:r>
            <a:r>
              <a:rPr lang="en-US" sz="1800" b="1" dirty="0" smtClean="0">
                <a:solidFill>
                  <a:srgbClr val="008000"/>
                </a:solidFill>
              </a:rPr>
              <a:t>afety</a:t>
            </a:r>
            <a:r>
              <a:rPr lang="en-US" sz="1800" dirty="0" smtClean="0"/>
              <a:t> is paramount when judging operations. The vehicle will be running. It is your team’s responsibility to determine if the vehicle and its owner can operate the vehicle in a safe manner. If you have any concerns, voice them to the team leader </a:t>
            </a:r>
            <a:r>
              <a:rPr lang="en-US" sz="1800" b="1" dirty="0" smtClean="0"/>
              <a:t>before</a:t>
            </a:r>
            <a:r>
              <a:rPr lang="en-US" sz="1800" dirty="0" smtClean="0"/>
              <a:t> proceeding.</a:t>
            </a:r>
          </a:p>
          <a:p>
            <a:r>
              <a:rPr lang="en-US" sz="1800" dirty="0" smtClean="0"/>
              <a:t>Check thoroughly for any leaks, </a:t>
            </a:r>
            <a:r>
              <a:rPr lang="en-US" sz="1800" b="1" dirty="0" smtClean="0">
                <a:solidFill>
                  <a:srgbClr val="FF0000"/>
                </a:solidFill>
              </a:rPr>
              <a:t>especially fuel </a:t>
            </a:r>
            <a:r>
              <a:rPr lang="en-US" sz="1800" dirty="0" smtClean="0"/>
              <a:t>before beginning the Operations Judging process. Fuel leak of any type will STOP judging process. Seek instruction from Team Leader and Judging Chairpersons immediately.</a:t>
            </a:r>
          </a:p>
          <a:p>
            <a:r>
              <a:rPr lang="en-US" sz="1800" dirty="0" smtClean="0"/>
              <a:t>Confirm a proper fire extinguisher is at the ready. A proper fire extinguisher has an “</a:t>
            </a:r>
            <a:r>
              <a:rPr lang="en-US" sz="1800" b="1" dirty="0" smtClean="0">
                <a:solidFill>
                  <a:srgbClr val="FF0000"/>
                </a:solidFill>
              </a:rPr>
              <a:t>ABC</a:t>
            </a:r>
            <a:r>
              <a:rPr lang="en-US" sz="1800" dirty="0" smtClean="0"/>
              <a:t>” rating: </a:t>
            </a:r>
            <a:r>
              <a:rPr lang="en-US" sz="1800" b="1" dirty="0" smtClean="0">
                <a:solidFill>
                  <a:srgbClr val="FF0000"/>
                </a:solidFill>
              </a:rPr>
              <a:t>A</a:t>
            </a:r>
            <a:r>
              <a:rPr lang="en-US" sz="1800" dirty="0" smtClean="0"/>
              <a:t>-paper, cloth, </a:t>
            </a:r>
            <a:r>
              <a:rPr lang="en-US" sz="1800" b="1" dirty="0" smtClean="0">
                <a:solidFill>
                  <a:srgbClr val="FF0000"/>
                </a:solidFill>
              </a:rPr>
              <a:t>B</a:t>
            </a:r>
            <a:r>
              <a:rPr lang="en-US" sz="1800" dirty="0" smtClean="0"/>
              <a:t>- liquid, </a:t>
            </a:r>
            <a:r>
              <a:rPr lang="en-US" sz="1800" b="1" dirty="0" smtClean="0">
                <a:solidFill>
                  <a:srgbClr val="FF0000"/>
                </a:solidFill>
              </a:rPr>
              <a:t>C</a:t>
            </a:r>
            <a:r>
              <a:rPr lang="en-US" sz="1800" dirty="0" smtClean="0"/>
              <a:t>- electrical components.</a:t>
            </a:r>
            <a:endParaRPr lang="en-US" sz="1800" dirty="0"/>
          </a:p>
        </p:txBody>
      </p:sp>
      <p:sp>
        <p:nvSpPr>
          <p:cNvPr id="3" name="Title 2"/>
          <p:cNvSpPr>
            <a:spLocks noGrp="1"/>
          </p:cNvSpPr>
          <p:nvPr>
            <p:ph type="title"/>
          </p:nvPr>
        </p:nvSpPr>
        <p:spPr/>
        <p:txBody>
          <a:bodyPr/>
          <a:lstStyle/>
          <a:p>
            <a:r>
              <a:rPr lang="en-US" dirty="0" smtClean="0"/>
              <a:t>Safe Ops &amp; Etiquette</a:t>
            </a:r>
            <a:endParaRPr lang="en-US" dirty="0"/>
          </a:p>
        </p:txBody>
      </p:sp>
    </p:spTree>
    <p:extLst>
      <p:ext uri="{BB962C8B-B14F-4D97-AF65-F5344CB8AC3E}">
        <p14:creationId xmlns:p14="http://schemas.microsoft.com/office/powerpoint/2010/main" val="3944034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Do not stand (or let bystanders stand) directly in front or rear of the vehicle during engine start.</a:t>
            </a:r>
          </a:p>
          <a:p>
            <a:r>
              <a:rPr lang="en-US" dirty="0" smtClean="0"/>
              <a:t>Do not allow any other judging team, team leader (me), or owner underneath the car during operations judging. Even if the engine is not running! Your team is in charge!</a:t>
            </a:r>
          </a:p>
          <a:p>
            <a:r>
              <a:rPr lang="en-US" dirty="0" smtClean="0"/>
              <a:t>Battery will be connected during Ops judging. Frayed wiring, sparking/grounding of any component will STOP test. (Same as a fuel leak</a:t>
            </a:r>
            <a:r>
              <a:rPr lang="en-US" dirty="0" smtClean="0"/>
              <a:t>)</a:t>
            </a:r>
          </a:p>
          <a:p>
            <a:r>
              <a:rPr lang="en-US" dirty="0" smtClean="0"/>
              <a:t>Watch out for ach other’s safety too!</a:t>
            </a:r>
            <a:endParaRPr lang="en-US" dirty="0" smtClean="0"/>
          </a:p>
          <a:p>
            <a:endParaRPr lang="en-US" dirty="0"/>
          </a:p>
        </p:txBody>
      </p:sp>
      <p:sp>
        <p:nvSpPr>
          <p:cNvPr id="3" name="Title 2"/>
          <p:cNvSpPr>
            <a:spLocks noGrp="1"/>
          </p:cNvSpPr>
          <p:nvPr>
            <p:ph type="title"/>
          </p:nvPr>
        </p:nvSpPr>
        <p:spPr/>
        <p:txBody>
          <a:bodyPr/>
          <a:lstStyle/>
          <a:p>
            <a:r>
              <a:rPr lang="en-US" dirty="0" smtClean="0"/>
              <a:t>Safety Ops and Etiquette</a:t>
            </a:r>
            <a:endParaRPr lang="en-US" dirty="0"/>
          </a:p>
        </p:txBody>
      </p:sp>
    </p:spTree>
    <p:extLst>
      <p:ext uri="{BB962C8B-B14F-4D97-AF65-F5344CB8AC3E}">
        <p14:creationId xmlns:p14="http://schemas.microsoft.com/office/powerpoint/2010/main" val="3097374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It is reasonable for a judge to enter the vehicle’s driver/passenger compartment to inspect operational components.</a:t>
            </a:r>
          </a:p>
          <a:p>
            <a:r>
              <a:rPr lang="en-US" dirty="0" smtClean="0"/>
              <a:t>Ask permission from owner to enter.</a:t>
            </a:r>
          </a:p>
          <a:p>
            <a:r>
              <a:rPr lang="en-US" dirty="0" smtClean="0"/>
              <a:t>Remove all sharp objects, magnets, mirrors, etc… from pockets prior to entering.</a:t>
            </a:r>
          </a:p>
          <a:p>
            <a:r>
              <a:rPr lang="en-US" dirty="0" smtClean="0"/>
              <a:t>Never use seat cushions for anything except what they are - a seat. It is not a writing table or a “hand/elbow/knee” support. </a:t>
            </a:r>
          </a:p>
          <a:p>
            <a:r>
              <a:rPr lang="en-US" dirty="0" smtClean="0"/>
              <a:t>All functions must be completed by the owner or NCRS approved owner-assigned representative. </a:t>
            </a:r>
          </a:p>
          <a:p>
            <a:r>
              <a:rPr lang="en-US" dirty="0" smtClean="0"/>
              <a:t>Operations Judges do not use keys to open locks, work vents on the passenger side of vehicle, open/close doors, depress cigar lighters, release parking brakes, etc…</a:t>
            </a:r>
          </a:p>
          <a:p>
            <a:r>
              <a:rPr lang="en-US" dirty="0" smtClean="0"/>
              <a:t>Judges work most effectively when they work together, </a:t>
            </a:r>
            <a:r>
              <a:rPr lang="en-US" dirty="0" err="1" smtClean="0"/>
              <a:t>ie</a:t>
            </a:r>
            <a:r>
              <a:rPr lang="en-US" dirty="0" smtClean="0"/>
              <a:t>…front/rear, Driver/Passenger.</a:t>
            </a:r>
          </a:p>
          <a:p>
            <a:endParaRPr lang="en-US" dirty="0" smtClean="0"/>
          </a:p>
          <a:p>
            <a:endParaRPr lang="en-US" dirty="0"/>
          </a:p>
        </p:txBody>
      </p:sp>
      <p:sp>
        <p:nvSpPr>
          <p:cNvPr id="3" name="Title 2"/>
          <p:cNvSpPr>
            <a:spLocks noGrp="1"/>
          </p:cNvSpPr>
          <p:nvPr>
            <p:ph type="title"/>
          </p:nvPr>
        </p:nvSpPr>
        <p:spPr/>
        <p:txBody>
          <a:bodyPr/>
          <a:lstStyle/>
          <a:p>
            <a:r>
              <a:rPr lang="en-US" dirty="0" smtClean="0"/>
              <a:t>Etiquette</a:t>
            </a:r>
            <a:endParaRPr lang="en-US" dirty="0"/>
          </a:p>
        </p:txBody>
      </p:sp>
    </p:spTree>
    <p:extLst>
      <p:ext uri="{BB962C8B-B14F-4D97-AF65-F5344CB8AC3E}">
        <p14:creationId xmlns:p14="http://schemas.microsoft.com/office/powerpoint/2010/main" val="145186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3298" y="1091589"/>
            <a:ext cx="6096000" cy="3657599"/>
          </a:xfrm>
        </p:spPr>
        <p:txBody>
          <a:bodyPr>
            <a:normAutofit fontScale="85000" lnSpcReduction="10000"/>
          </a:bodyPr>
          <a:lstStyle/>
          <a:p>
            <a:r>
              <a:rPr lang="en-US" sz="1800" dirty="0" smtClean="0"/>
              <a:t>Vehicles with engines running must be carefully monitored. Follow closely the scoring sheet instruction to STOP engine at the appropriate time. Do not allow engine to run excessively. </a:t>
            </a:r>
          </a:p>
          <a:p>
            <a:r>
              <a:rPr lang="en-US" sz="1800" dirty="0" smtClean="0"/>
              <a:t>Scoring sheet components may be reviewed in any order the judges deem acceptable provided the line item grouping of engine ON and engine OFF status items are not mixed.</a:t>
            </a:r>
          </a:p>
          <a:p>
            <a:r>
              <a:rPr lang="en-US" sz="1800" dirty="0" smtClean="0"/>
              <a:t>Cover fenders as necessary</a:t>
            </a:r>
          </a:p>
          <a:p>
            <a:r>
              <a:rPr lang="en-US" sz="1800" dirty="0" smtClean="0"/>
              <a:t>Use blanket or car cover to shade light for better interior light inspection</a:t>
            </a:r>
          </a:p>
          <a:p>
            <a:r>
              <a:rPr lang="en-US" sz="1800" dirty="0" smtClean="0"/>
              <a:t>At completion of judging, each judge signs scoring sheet. </a:t>
            </a:r>
          </a:p>
          <a:p>
            <a:r>
              <a:rPr lang="en-US" sz="1800" dirty="0" smtClean="0"/>
              <a:t>Review full deducts with team leader.</a:t>
            </a:r>
          </a:p>
          <a:p>
            <a:r>
              <a:rPr lang="en-US" sz="1800" dirty="0" smtClean="0"/>
              <a:t>Review findings with owner.</a:t>
            </a:r>
          </a:p>
          <a:p>
            <a:r>
              <a:rPr lang="en-US" sz="1800" dirty="0" smtClean="0"/>
              <a:t>Owner signs</a:t>
            </a:r>
          </a:p>
          <a:p>
            <a:r>
              <a:rPr lang="en-US" sz="1800" dirty="0" smtClean="0"/>
              <a:t>Scoring sheets to Team Leader for log and tabulation</a:t>
            </a:r>
          </a:p>
          <a:p>
            <a:endParaRPr lang="en-US" sz="1800" dirty="0" smtClean="0"/>
          </a:p>
          <a:p>
            <a:endParaRPr lang="en-US" sz="1800" dirty="0" smtClean="0"/>
          </a:p>
        </p:txBody>
      </p:sp>
      <p:sp>
        <p:nvSpPr>
          <p:cNvPr id="3" name="Title 2"/>
          <p:cNvSpPr>
            <a:spLocks noGrp="1"/>
          </p:cNvSpPr>
          <p:nvPr>
            <p:ph type="title"/>
          </p:nvPr>
        </p:nvSpPr>
        <p:spPr/>
        <p:txBody>
          <a:bodyPr/>
          <a:lstStyle/>
          <a:p>
            <a:r>
              <a:rPr lang="en-US" dirty="0" smtClean="0"/>
              <a:t>Etiquette</a:t>
            </a:r>
            <a:endParaRPr lang="en-US" dirty="0"/>
          </a:p>
        </p:txBody>
      </p:sp>
    </p:spTree>
    <p:extLst>
      <p:ext uri="{BB962C8B-B14F-4D97-AF65-F5344CB8AC3E}">
        <p14:creationId xmlns:p14="http://schemas.microsoft.com/office/powerpoint/2010/main" val="1828367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Judges - Be patient. </a:t>
            </a:r>
          </a:p>
          <a:p>
            <a:r>
              <a:rPr lang="en-US" dirty="0" smtClean="0"/>
              <a:t>Judges and owners - Fewer cars at meet judging events sometimes requires operations judging to be delayed for safety reasons.</a:t>
            </a:r>
          </a:p>
          <a:p>
            <a:r>
              <a:rPr lang="en-US" dirty="0" smtClean="0"/>
              <a:t>Take your time</a:t>
            </a:r>
          </a:p>
          <a:p>
            <a:r>
              <a:rPr lang="en-US" dirty="0" smtClean="0"/>
              <a:t>Be fair and objective.</a:t>
            </a:r>
          </a:p>
          <a:p>
            <a:r>
              <a:rPr lang="en-US" dirty="0" smtClean="0"/>
              <a:t>Most importantly – Follow NCRS protocols and </a:t>
            </a:r>
            <a:r>
              <a:rPr lang="en-US" u="sng" smtClean="0"/>
              <a:t>keep everyone safe</a:t>
            </a:r>
            <a:r>
              <a:rPr lang="en-US" dirty="0" smtClean="0"/>
              <a:t>.</a:t>
            </a:r>
          </a:p>
          <a:p>
            <a:pPr marL="0" indent="0">
              <a:buNone/>
            </a:pPr>
            <a:endParaRPr lang="en-US" dirty="0"/>
          </a:p>
        </p:txBody>
      </p:sp>
      <p:sp>
        <p:nvSpPr>
          <p:cNvPr id="3" name="Title 2"/>
          <p:cNvSpPr>
            <a:spLocks noGrp="1"/>
          </p:cNvSpPr>
          <p:nvPr>
            <p:ph type="title"/>
          </p:nvPr>
        </p:nvSpPr>
        <p:spPr/>
        <p:txBody>
          <a:bodyPr/>
          <a:lstStyle/>
          <a:p>
            <a:r>
              <a:rPr lang="en-US" dirty="0" smtClean="0"/>
              <a:t>Lastly</a:t>
            </a:r>
            <a:endParaRPr lang="en-US" dirty="0"/>
          </a:p>
        </p:txBody>
      </p:sp>
    </p:spTree>
    <p:extLst>
      <p:ext uri="{BB962C8B-B14F-4D97-AF65-F5344CB8AC3E}">
        <p14:creationId xmlns:p14="http://schemas.microsoft.com/office/powerpoint/2010/main" val="2277699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3877741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Flight Judging purpose is to evaluate the NCRS standard using a Matrix System.</a:t>
            </a:r>
          </a:p>
          <a:p>
            <a:pPr lvl="1"/>
            <a:r>
              <a:rPr lang="en-US" dirty="0" smtClean="0"/>
              <a:t>Originality</a:t>
            </a:r>
          </a:p>
          <a:p>
            <a:pPr lvl="2"/>
            <a:r>
              <a:rPr lang="en-US" dirty="0" smtClean="0"/>
              <a:t>Exterior, Interior, Mechanical, Chassis, Operations</a:t>
            </a:r>
          </a:p>
          <a:p>
            <a:pPr lvl="1"/>
            <a:r>
              <a:rPr lang="en-US" dirty="0" smtClean="0"/>
              <a:t>Condition</a:t>
            </a:r>
          </a:p>
          <a:p>
            <a:pPr lvl="2"/>
            <a:r>
              <a:rPr lang="en-US" dirty="0" smtClean="0"/>
              <a:t>The extent to which the components, assemblies and areas have sustained deterioration or damage.</a:t>
            </a:r>
          </a:p>
          <a:p>
            <a:pPr lvl="1"/>
            <a:r>
              <a:rPr lang="en-US" dirty="0" smtClean="0"/>
              <a:t>Cleanliness</a:t>
            </a:r>
          </a:p>
          <a:p>
            <a:pPr lvl="2"/>
            <a:r>
              <a:rPr lang="en-US" dirty="0" smtClean="0"/>
              <a:t>The overall cleanliness of the car </a:t>
            </a:r>
            <a:r>
              <a:rPr lang="en-US" smtClean="0"/>
              <a:t>as presented </a:t>
            </a:r>
            <a:r>
              <a:rPr lang="en-US" dirty="0" smtClean="0"/>
              <a:t>for judging</a:t>
            </a:r>
          </a:p>
          <a:p>
            <a:r>
              <a:rPr lang="en-US" dirty="0" smtClean="0"/>
              <a:t>Flight Judging is subjective. The judgment and opinion of fellow NCRS members</a:t>
            </a:r>
            <a:endParaRPr lang="en-US" dirty="0"/>
          </a:p>
        </p:txBody>
      </p:sp>
      <p:sp>
        <p:nvSpPr>
          <p:cNvPr id="3" name="Title 2"/>
          <p:cNvSpPr>
            <a:spLocks noGrp="1"/>
          </p:cNvSpPr>
          <p:nvPr>
            <p:ph type="title"/>
          </p:nvPr>
        </p:nvSpPr>
        <p:spPr/>
        <p:txBody>
          <a:bodyPr/>
          <a:lstStyle/>
          <a:p>
            <a:r>
              <a:rPr lang="en-US" dirty="0" smtClean="0"/>
              <a:t>Judging Purpose</a:t>
            </a:r>
            <a:endParaRPr lang="en-US" dirty="0"/>
          </a:p>
        </p:txBody>
      </p:sp>
    </p:spTree>
    <p:extLst>
      <p:ext uri="{BB962C8B-B14F-4D97-AF65-F5344CB8AC3E}">
        <p14:creationId xmlns:p14="http://schemas.microsoft.com/office/powerpoint/2010/main" val="1273984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7239" y="685801"/>
            <a:ext cx="7376645" cy="3657599"/>
          </a:xfrm>
        </p:spPr>
        <p:txBody>
          <a:bodyPr/>
          <a:lstStyle/>
          <a:p>
            <a:r>
              <a:rPr lang="en-US" dirty="0" smtClean="0"/>
              <a:t>The NCRS Judging Matrix is an assessment of four distinct categories:</a:t>
            </a:r>
          </a:p>
          <a:p>
            <a:pPr lvl="1"/>
            <a:r>
              <a:rPr lang="en-US" dirty="0" smtClean="0"/>
              <a:t>Operations- Function of the component vs. agreed standard</a:t>
            </a:r>
          </a:p>
          <a:p>
            <a:pPr lvl="1"/>
            <a:r>
              <a:rPr lang="en-US" dirty="0" smtClean="0"/>
              <a:t>Originality- Consistent with factory configuration, installation, date, configuration, and-or finish</a:t>
            </a:r>
          </a:p>
          <a:p>
            <a:pPr lvl="1"/>
            <a:r>
              <a:rPr lang="en-US" dirty="0" smtClean="0"/>
              <a:t>Condition –wear or damage assessment</a:t>
            </a:r>
          </a:p>
          <a:p>
            <a:pPr lvl="1"/>
            <a:r>
              <a:rPr lang="en-US" dirty="0" smtClean="0"/>
              <a:t>Cleanliness – accumulation of dirt other than as delivered </a:t>
            </a:r>
            <a:endParaRPr lang="en-US" dirty="0"/>
          </a:p>
        </p:txBody>
      </p:sp>
      <p:sp>
        <p:nvSpPr>
          <p:cNvPr id="3" name="Title 2"/>
          <p:cNvSpPr>
            <a:spLocks noGrp="1"/>
          </p:cNvSpPr>
          <p:nvPr>
            <p:ph type="title"/>
          </p:nvPr>
        </p:nvSpPr>
        <p:spPr/>
        <p:txBody>
          <a:bodyPr/>
          <a:lstStyle/>
          <a:p>
            <a:r>
              <a:rPr lang="en-US" dirty="0" smtClean="0"/>
              <a:t>Judging Matrix</a:t>
            </a:r>
            <a:endParaRPr lang="en-US" dirty="0"/>
          </a:p>
        </p:txBody>
      </p:sp>
    </p:spTree>
    <p:extLst>
      <p:ext uri="{BB962C8B-B14F-4D97-AF65-F5344CB8AC3E}">
        <p14:creationId xmlns:p14="http://schemas.microsoft.com/office/powerpoint/2010/main" val="448308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NCRS Flight Judging evaluates the functionality of key components for each 1953-200x Corvette as presented on the judging field.</a:t>
            </a:r>
          </a:p>
          <a:p>
            <a:r>
              <a:rPr lang="en-US" dirty="0" smtClean="0"/>
              <a:t>These evaluations are conducted on stationary vehicles in a step-by-step process outlined in each vehicle’s specific NCRS Judging Reference Manual. </a:t>
            </a:r>
          </a:p>
          <a:p>
            <a:r>
              <a:rPr lang="en-US" dirty="0" smtClean="0"/>
              <a:t>Additional and year specific Operations Guidance may be found in the April 2018 Judging School PPT Presentation.</a:t>
            </a:r>
          </a:p>
          <a:p>
            <a:r>
              <a:rPr lang="en-US" dirty="0" smtClean="0"/>
              <a:t>720, 740 or 750 points value out of 4500 (16%)</a:t>
            </a:r>
            <a:endParaRPr lang="en-US" dirty="0"/>
          </a:p>
        </p:txBody>
      </p:sp>
      <p:sp>
        <p:nvSpPr>
          <p:cNvPr id="3" name="Title 2"/>
          <p:cNvSpPr>
            <a:spLocks noGrp="1"/>
          </p:cNvSpPr>
          <p:nvPr>
            <p:ph type="title"/>
          </p:nvPr>
        </p:nvSpPr>
        <p:spPr/>
        <p:txBody>
          <a:bodyPr/>
          <a:lstStyle/>
          <a:p>
            <a:r>
              <a:rPr lang="en-US" dirty="0" smtClean="0"/>
              <a:t>Operations Evaluation</a:t>
            </a:r>
            <a:endParaRPr lang="en-US" dirty="0"/>
          </a:p>
        </p:txBody>
      </p:sp>
    </p:spTree>
    <p:extLst>
      <p:ext uri="{BB962C8B-B14F-4D97-AF65-F5344CB8AC3E}">
        <p14:creationId xmlns:p14="http://schemas.microsoft.com/office/powerpoint/2010/main" val="1942768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NCRS adopted the CDCIF matrix to determine the apparent originality of components, assemblies and areas presented for the flight judging award process. Each component is evaluated for the following attributes against best known factory production data, assembly processes and engineering standards. This data is continually reviewed, updated and republished.</a:t>
            </a:r>
          </a:p>
          <a:p>
            <a:pPr lvl="1"/>
            <a:r>
              <a:rPr lang="en-US" dirty="0" smtClean="0"/>
              <a:t>Completeness</a:t>
            </a:r>
          </a:p>
          <a:p>
            <a:pPr lvl="1"/>
            <a:r>
              <a:rPr lang="en-US" dirty="0" smtClean="0"/>
              <a:t>Date</a:t>
            </a:r>
          </a:p>
          <a:p>
            <a:pPr lvl="1"/>
            <a:r>
              <a:rPr lang="en-US" dirty="0" smtClean="0"/>
              <a:t>Configuration</a:t>
            </a:r>
          </a:p>
          <a:p>
            <a:pPr lvl="1"/>
            <a:r>
              <a:rPr lang="en-US" dirty="0" smtClean="0"/>
              <a:t>Installation</a:t>
            </a:r>
          </a:p>
          <a:p>
            <a:pPr lvl="1"/>
            <a:r>
              <a:rPr lang="en-US" dirty="0" smtClean="0"/>
              <a:t>Finish</a:t>
            </a:r>
            <a:endParaRPr lang="en-US" dirty="0"/>
          </a:p>
        </p:txBody>
      </p:sp>
      <p:sp>
        <p:nvSpPr>
          <p:cNvPr id="3" name="Title 2"/>
          <p:cNvSpPr>
            <a:spLocks noGrp="1"/>
          </p:cNvSpPr>
          <p:nvPr>
            <p:ph type="title"/>
          </p:nvPr>
        </p:nvSpPr>
        <p:spPr/>
        <p:txBody>
          <a:bodyPr/>
          <a:lstStyle/>
          <a:p>
            <a:r>
              <a:rPr lang="en-US" dirty="0" smtClean="0"/>
              <a:t>Originality Evaluation</a:t>
            </a:r>
            <a:endParaRPr lang="en-US" dirty="0"/>
          </a:p>
        </p:txBody>
      </p:sp>
    </p:spTree>
    <p:extLst>
      <p:ext uri="{BB962C8B-B14F-4D97-AF65-F5344CB8AC3E}">
        <p14:creationId xmlns:p14="http://schemas.microsoft.com/office/powerpoint/2010/main" val="1058287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Each component evaluated under the CDCIF metric is given equal weight per metric. If all 5 metrics are present, or should be, each is equally weighted at 20% of the prescribed originality points allocated. If less than 5 metrics are expected, the weighting is distributed equally across those metrics (ex. 4 @ 25%).</a:t>
            </a:r>
          </a:p>
          <a:p>
            <a:r>
              <a:rPr lang="en-US" dirty="0" smtClean="0"/>
              <a:t>Scoring is recorded in the Originality section of the scoring sheet, per component.</a:t>
            </a:r>
          </a:p>
          <a:p>
            <a:r>
              <a:rPr lang="en-US" dirty="0" smtClean="0"/>
              <a:t>All NCRS scoring is based on a deduction of points process to reflect </a:t>
            </a:r>
            <a:r>
              <a:rPr lang="en-US" smtClean="0"/>
              <a:t>the team judges </a:t>
            </a:r>
            <a:r>
              <a:rPr lang="en-US" dirty="0" smtClean="0"/>
              <a:t>evaluation of the component versus the standard.</a:t>
            </a:r>
            <a:endParaRPr lang="en-US" dirty="0"/>
          </a:p>
        </p:txBody>
      </p:sp>
      <p:sp>
        <p:nvSpPr>
          <p:cNvPr id="3" name="Title 2"/>
          <p:cNvSpPr>
            <a:spLocks noGrp="1"/>
          </p:cNvSpPr>
          <p:nvPr>
            <p:ph type="title"/>
          </p:nvPr>
        </p:nvSpPr>
        <p:spPr/>
        <p:txBody>
          <a:bodyPr/>
          <a:lstStyle/>
          <a:p>
            <a:r>
              <a:rPr lang="en-US" dirty="0" smtClean="0"/>
              <a:t>Originality Evaluation</a:t>
            </a:r>
            <a:endParaRPr lang="en-US" dirty="0"/>
          </a:p>
        </p:txBody>
      </p:sp>
    </p:spTree>
    <p:extLst>
      <p:ext uri="{BB962C8B-B14F-4D97-AF65-F5344CB8AC3E}">
        <p14:creationId xmlns:p14="http://schemas.microsoft.com/office/powerpoint/2010/main" val="1368704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Original- Present or existing from the beginning; first or earliest</a:t>
            </a:r>
          </a:p>
          <a:p>
            <a:r>
              <a:rPr lang="en-US" dirty="0" smtClean="0"/>
              <a:t>Original-Something serving as a model or basis for imitations or copies</a:t>
            </a:r>
          </a:p>
          <a:p>
            <a:r>
              <a:rPr lang="en-US" dirty="0" smtClean="0">
                <a:solidFill>
                  <a:srgbClr val="FFFF00"/>
                </a:solidFill>
              </a:rPr>
              <a:t>Original- the first one made and not a copy</a:t>
            </a:r>
          </a:p>
          <a:p>
            <a:r>
              <a:rPr lang="en-US" dirty="0" smtClean="0"/>
              <a:t>Restore- Bring back or reinstate</a:t>
            </a:r>
          </a:p>
          <a:p>
            <a:r>
              <a:rPr lang="en-US" dirty="0" smtClean="0"/>
              <a:t>Restore- Return to a former condition, place or position</a:t>
            </a:r>
          </a:p>
          <a:p>
            <a:r>
              <a:rPr lang="en-US" dirty="0" smtClean="0">
                <a:solidFill>
                  <a:srgbClr val="FFFF00"/>
                </a:solidFill>
              </a:rPr>
              <a:t>Restore- Repair or renovate (a building, work of art, vehicle, etc…) so as to return it to original </a:t>
            </a:r>
            <a:r>
              <a:rPr lang="en-US" u="sng" dirty="0" smtClean="0">
                <a:solidFill>
                  <a:srgbClr val="FFFF00"/>
                </a:solidFill>
              </a:rPr>
              <a:t>condition</a:t>
            </a:r>
            <a:r>
              <a:rPr lang="en-US" dirty="0" smtClean="0">
                <a:solidFill>
                  <a:srgbClr val="FFFF00"/>
                </a:solidFill>
              </a:rPr>
              <a:t> </a:t>
            </a:r>
            <a:r>
              <a:rPr lang="en-US" sz="1200" dirty="0" smtClean="0"/>
              <a:t>(2019, Cambridge, Merriam-Webster)</a:t>
            </a:r>
            <a:endParaRPr lang="en-US" sz="1200" dirty="0"/>
          </a:p>
        </p:txBody>
      </p:sp>
      <p:sp>
        <p:nvSpPr>
          <p:cNvPr id="3" name="Title 2"/>
          <p:cNvSpPr>
            <a:spLocks noGrp="1"/>
          </p:cNvSpPr>
          <p:nvPr>
            <p:ph type="title"/>
          </p:nvPr>
        </p:nvSpPr>
        <p:spPr/>
        <p:txBody>
          <a:bodyPr/>
          <a:lstStyle/>
          <a:p>
            <a:r>
              <a:rPr lang="en-US" dirty="0" smtClean="0"/>
              <a:t>Original vs. Restored</a:t>
            </a:r>
            <a:endParaRPr lang="en-US" dirty="0"/>
          </a:p>
        </p:txBody>
      </p:sp>
    </p:spTree>
    <p:extLst>
      <p:ext uri="{BB962C8B-B14F-4D97-AF65-F5344CB8AC3E}">
        <p14:creationId xmlns:p14="http://schemas.microsoft.com/office/powerpoint/2010/main" val="35582127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320</TotalTime>
  <Words>2610</Words>
  <Application>Microsoft Macintosh PowerPoint</Application>
  <PresentationFormat>On-screen Show (4:3)</PresentationFormat>
  <Paragraphs>163</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Elemental</vt:lpstr>
      <vt:lpstr>NCRS Judging Seminar</vt:lpstr>
      <vt:lpstr>Disclaimer</vt:lpstr>
      <vt:lpstr>NCRS Flight Judging</vt:lpstr>
      <vt:lpstr>Judging Purpose</vt:lpstr>
      <vt:lpstr>Judging Matrix</vt:lpstr>
      <vt:lpstr>Operations Evaluation</vt:lpstr>
      <vt:lpstr>Originality Evaluation</vt:lpstr>
      <vt:lpstr>Originality Evaluation</vt:lpstr>
      <vt:lpstr>Original vs. Restored</vt:lpstr>
      <vt:lpstr>Originality vs. Restored }CDCIF</vt:lpstr>
      <vt:lpstr>NOS vs. NORS</vt:lpstr>
      <vt:lpstr>CDCIF- Date</vt:lpstr>
      <vt:lpstr>“Significantly Dissimilar”</vt:lpstr>
      <vt:lpstr>“Significantly Dissimilar”</vt:lpstr>
      <vt:lpstr>“Significantly Dissimilar”</vt:lpstr>
      <vt:lpstr>10% Rule</vt:lpstr>
      <vt:lpstr>Condition Evaluation</vt:lpstr>
      <vt:lpstr>Condition Scoring</vt:lpstr>
      <vt:lpstr>Condition Scoring</vt:lpstr>
      <vt:lpstr>Rust</vt:lpstr>
      <vt:lpstr>Corrosion</vt:lpstr>
      <vt:lpstr>Pitting</vt:lpstr>
      <vt:lpstr>Decision Tree</vt:lpstr>
      <vt:lpstr>Judging Retreat</vt:lpstr>
      <vt:lpstr>Judging Retreat</vt:lpstr>
      <vt:lpstr>Judging Retreat - Paint</vt:lpstr>
      <vt:lpstr>Judging retreat</vt:lpstr>
      <vt:lpstr>Judging Retreat</vt:lpstr>
      <vt:lpstr>DOI – Typical Diffusion</vt:lpstr>
      <vt:lpstr>Non Typical vs. Typical -40%</vt:lpstr>
      <vt:lpstr>Not Typical vs. Typical -40%</vt:lpstr>
      <vt:lpstr>PowerPoint Presentation</vt:lpstr>
      <vt:lpstr>Safe Ops &amp; Etiquette</vt:lpstr>
      <vt:lpstr>Safety Ops and Etiquette</vt:lpstr>
      <vt:lpstr>Etiquette</vt:lpstr>
      <vt:lpstr>Etiquette</vt:lpstr>
      <vt:lpstr>Lastly</vt:lpstr>
      <vt:lpstr>Questions?</vt:lpstr>
    </vt:vector>
  </TitlesOfParts>
  <Company>In a Nutshell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NCRS Judging School</dc:title>
  <dc:creator>Robert Grauer</dc:creator>
  <cp:lastModifiedBy>Robert Grauer</cp:lastModifiedBy>
  <cp:revision>38</cp:revision>
  <dcterms:created xsi:type="dcterms:W3CDTF">2019-01-02T21:32:41Z</dcterms:created>
  <dcterms:modified xsi:type="dcterms:W3CDTF">2019-04-23T14:43:12Z</dcterms:modified>
</cp:coreProperties>
</file>