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87" r:id="rId3"/>
    <p:sldId id="288" r:id="rId4"/>
    <p:sldId id="256" r:id="rId5"/>
    <p:sldId id="257" r:id="rId6"/>
    <p:sldId id="258" r:id="rId7"/>
    <p:sldId id="289" r:id="rId8"/>
    <p:sldId id="259" r:id="rId9"/>
    <p:sldId id="260" r:id="rId10"/>
    <p:sldId id="290" r:id="rId11"/>
    <p:sldId id="291" r:id="rId12"/>
    <p:sldId id="292" r:id="rId13"/>
    <p:sldId id="293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/>
    <p:restoredTop sz="94694"/>
  </p:normalViewPr>
  <p:slideViewPr>
    <p:cSldViewPr snapToGrid="0" snapToObjects="1">
      <p:cViewPr varScale="1">
        <p:scale>
          <a:sx n="158" d="100"/>
          <a:sy n="158" d="100"/>
        </p:scale>
        <p:origin x="2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61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1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9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9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0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7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20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80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29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9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9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55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7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33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78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7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5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35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7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0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8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7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004C2BD-27DE-5440-BC8C-7CCCBF49F989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F6E2AEE-ED41-AA41-937A-1A543F5B9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40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unece.org/info/ece-homepage.html" TargetMode="Externa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PW2iSRPas" TargetMode="External"/><Relationship Id="rId2" Type="http://schemas.openxmlformats.org/officeDocument/2006/relationships/hyperlink" Target="https://www.youtube.com/watch?v=ig4G5WbOMLc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40D6-30C6-C04D-9092-86B99828D2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Window Glass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C8CB1-EE94-0F4C-9365-BC66A967BF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Portions originally presented by Midway Chapter NCRS 2020</a:t>
            </a:r>
          </a:p>
        </p:txBody>
      </p:sp>
    </p:spTree>
    <p:extLst>
      <p:ext uri="{BB962C8B-B14F-4D97-AF65-F5344CB8AC3E}">
        <p14:creationId xmlns:p14="http://schemas.microsoft.com/office/powerpoint/2010/main" val="74277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790B-6A8B-D544-9F6B-C5E89939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</a:t>
            </a:r>
            <a:r>
              <a:rPr lang="en-US" dirty="0" err="1"/>
              <a:t>NUmber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7DBDF-ECF7-8B42-8B0E-34AEC5E2D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3195320"/>
            <a:ext cx="99060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/>
              </a:rPr>
              <a:t>The M number is a model number for the piece of glass, which identifies the type of construction. The M number is unique to the manufacturer, so one an M number of M312 by one manufacturer could be different than glass labeled as M312 by another manufacturer. It identifies the glass construction, including the color and thickness. An M number may be used by multiple part numbers.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8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BD72-134F-AE4C-ADCB-97C799CB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2D7D1-FA00-D146-8096-71074B094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2" y="3009900"/>
            <a:ext cx="9906000" cy="1447800"/>
          </a:xfrm>
        </p:spPr>
        <p:txBody>
          <a:bodyPr/>
          <a:lstStyle/>
          <a:p>
            <a:r>
              <a:rPr lang="en-US" dirty="0">
                <a:effectLst/>
              </a:rPr>
              <a:t>The DOT code (DOT number) is the letters “DOT” followed by a number that the Department of Transportation (National Highway Traffic Safety Administration) assigns to the manufacturer of the glass. This is required by FMVSS205 section S6.2.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8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2EFE-249E-304E-A689-9AB075B9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2E312-312C-2E4F-9157-668D4C504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3164840"/>
            <a:ext cx="9906000" cy="1447800"/>
          </a:xfrm>
        </p:spPr>
        <p:txBody>
          <a:bodyPr/>
          <a:lstStyle/>
          <a:p>
            <a:r>
              <a:rPr lang="en-US" dirty="0">
                <a:effectLst/>
              </a:rPr>
              <a:t>The E code (with a capital ‘E’) is used for cars in European countries, and indicates the country that certified the windshield. It is a circle with the capital letter E followed by a number. The codes are assigned by the </a:t>
            </a:r>
            <a:r>
              <a:rPr lang="en-US" dirty="0">
                <a:effectLst/>
                <a:hlinkClick r:id="rId2"/>
              </a:rPr>
              <a:t>United Nations Economic Commission for Europe</a:t>
            </a:r>
            <a:r>
              <a:rPr lang="en-US" dirty="0">
                <a:effectLst/>
              </a:rPr>
              <a:t>.</a:t>
            </a:r>
            <a:endParaRPr lang="en-US" dirty="0"/>
          </a:p>
        </p:txBody>
      </p:sp>
      <p:pic>
        <p:nvPicPr>
          <p:cNvPr id="5" name="Picture 4" descr="A picture containing text, green, receipt, sign&#10;&#10;Description automatically generated">
            <a:extLst>
              <a:ext uri="{FF2B5EF4-FFF2-40B4-BE49-F238E27FC236}">
                <a16:creationId xmlns:a16="http://schemas.microsoft.com/office/drawing/2014/main" id="{591D64A5-8FB1-5B45-B3D1-860A144EC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340" y="172133"/>
            <a:ext cx="3817620" cy="29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5FBBE-8F33-FC4C-A403-57F6D8CED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44" y="0"/>
            <a:ext cx="878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A584C-E463-4A40-B034-B3F502654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39" y="0"/>
            <a:ext cx="9363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12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757054-7B8B-1549-80AB-C2C17CC3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46" y="0"/>
            <a:ext cx="940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1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EFFA17-75CC-3645-A3FC-C6AD95316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15" y="0"/>
            <a:ext cx="9279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2C4383-B555-E44B-8C98-8EA6D917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29" y="0"/>
            <a:ext cx="8989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44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2E8AB-24E4-A04B-B6EB-203320E68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56" y="0"/>
            <a:ext cx="8901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50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DD293-A0CD-F54B-BE78-22D40AC9C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7" y="0"/>
            <a:ext cx="930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8269C-DF86-3741-A2F7-18D9CD25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533"/>
          </a:xfrm>
        </p:spPr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0598D-AB9A-5145-8B36-34C595966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6538"/>
            <a:ext cx="5181600" cy="4780425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1908 Model T – Plate Windshield Optional</a:t>
            </a:r>
          </a:p>
          <a:p>
            <a:r>
              <a:rPr lang="en-US" sz="1600" dirty="0"/>
              <a:t>1909- Patent for plate glass layered with cellulose (Edouard Benedictus/France)</a:t>
            </a:r>
          </a:p>
          <a:p>
            <a:r>
              <a:rPr lang="en-US" sz="1600" dirty="0"/>
              <a:t>1910- Gelatin Layer. </a:t>
            </a:r>
          </a:p>
          <a:p>
            <a:r>
              <a:rPr lang="en-US" sz="1600" dirty="0"/>
              <a:t>1915- Windshield standard equipment (Plate)</a:t>
            </a:r>
          </a:p>
          <a:p>
            <a:r>
              <a:rPr lang="en-US" sz="1600" dirty="0"/>
              <a:t>1918- Pilkington Glass and Ford cooperation</a:t>
            </a:r>
          </a:p>
          <a:p>
            <a:r>
              <a:rPr lang="en-US" sz="1600" dirty="0"/>
              <a:t>1919- Ford River Rouge plant producing laminated glass using molten-roll techniques</a:t>
            </a:r>
          </a:p>
          <a:p>
            <a:r>
              <a:rPr lang="en-US" sz="1600" dirty="0"/>
              <a:t>1923- Triplex Glass Company Formed (Europe)</a:t>
            </a:r>
          </a:p>
          <a:p>
            <a:r>
              <a:rPr lang="en-US" sz="1600" dirty="0"/>
              <a:t>1924- Urethane Glue developed to bond glass to frame</a:t>
            </a:r>
          </a:p>
          <a:p>
            <a:r>
              <a:rPr lang="en-US" sz="1600" dirty="0"/>
              <a:t>1928- Triplex advertises shatter proof glass</a:t>
            </a:r>
          </a:p>
          <a:p>
            <a:r>
              <a:rPr lang="en-US" sz="1600" dirty="0"/>
              <a:t>1928- Pittsburgh Plate Glass introduces “</a:t>
            </a:r>
            <a:r>
              <a:rPr lang="en-US" sz="1600" dirty="0" err="1"/>
              <a:t>Duplate</a:t>
            </a:r>
            <a:r>
              <a:rPr lang="en-US" sz="1600" dirty="0"/>
              <a:t>” laminated glass.</a:t>
            </a:r>
          </a:p>
          <a:p>
            <a:r>
              <a:rPr lang="en-US" sz="1600" dirty="0"/>
              <a:t>1930- Libby Owens Ford formed.</a:t>
            </a:r>
          </a:p>
          <a:p>
            <a:r>
              <a:rPr lang="en-US" sz="1600" dirty="0"/>
              <a:t>1938- Clear Resin (did not discolor over time)</a:t>
            </a:r>
          </a:p>
          <a:p>
            <a:r>
              <a:rPr lang="en-US" sz="1600" dirty="0"/>
              <a:t>1938- PVB- Polyvinyl </a:t>
            </a:r>
            <a:r>
              <a:rPr lang="en-US" sz="1600" dirty="0" err="1"/>
              <a:t>Butral</a:t>
            </a:r>
            <a:r>
              <a:rPr lang="en-US" sz="1600" dirty="0"/>
              <a:t> (UV Ray resistance)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3D990B-AC9B-FE46-8F81-C5B3CDBB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6538"/>
            <a:ext cx="5181600" cy="4780425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1938- PPG introduced </a:t>
            </a:r>
            <a:r>
              <a:rPr lang="en-US" sz="1700" dirty="0" err="1"/>
              <a:t>Herculite</a:t>
            </a:r>
            <a:r>
              <a:rPr lang="en-US" sz="1700" dirty="0"/>
              <a:t> 5X stronger</a:t>
            </a:r>
          </a:p>
          <a:p>
            <a:r>
              <a:rPr lang="en-US" sz="1700" dirty="0"/>
              <a:t>1947- Studebaker introduces curved glass on Starlight Coupe</a:t>
            </a:r>
          </a:p>
          <a:p>
            <a:r>
              <a:rPr lang="en-US" sz="1700" dirty="0"/>
              <a:t>1948- Tucker “pop-out” LOF windshields</a:t>
            </a:r>
          </a:p>
          <a:p>
            <a:r>
              <a:rPr lang="en-US" sz="1700" dirty="0"/>
              <a:t>1953- tempered glass used inside windows less expensive</a:t>
            </a:r>
          </a:p>
          <a:p>
            <a:r>
              <a:rPr lang="en-US" sz="1700" dirty="0"/>
              <a:t>1959- Pilkington “Float” process reduces costs. NO grinding or polishing required.</a:t>
            </a:r>
          </a:p>
          <a:p>
            <a:r>
              <a:rPr lang="en-US" sz="1700" dirty="0"/>
              <a:t>1960’s- Fed Motor Vehicle stricter requirements for safety glass published</a:t>
            </a:r>
          </a:p>
          <a:p>
            <a:r>
              <a:rPr lang="en-US" sz="1700" dirty="0"/>
              <a:t>1986- LOF sold to Pilkington Glass Corporation (UK)</a:t>
            </a:r>
          </a:p>
          <a:p>
            <a:r>
              <a:rPr lang="en-US" sz="1700" dirty="0"/>
              <a:t>1990’s- glass heat absorption, ceramics improvements</a:t>
            </a:r>
          </a:p>
          <a:p>
            <a:r>
              <a:rPr lang="en-US" sz="1700" dirty="0"/>
              <a:t>2000- reflective heads-up display glass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351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FF5A16-5D9E-3D4E-8810-AB1D4DB1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64" y="0"/>
            <a:ext cx="9180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EB8CC2-A159-4E49-9D18-FCB2D413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72" y="0"/>
            <a:ext cx="9289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9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38B7E-C488-CD4D-B5EB-23D1B89C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81" y="0"/>
            <a:ext cx="914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9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7261453-925C-5F4D-A8E1-0DD6E780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84" y="0"/>
            <a:ext cx="9208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2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9B62DA9-2B24-B542-8C43-9FE15EC9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94" y="0"/>
            <a:ext cx="926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5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58EA9AF-BF50-5541-A0FE-460485D1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13" y="0"/>
            <a:ext cx="9028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77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DB86101-8633-BB40-819A-62C74AE2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04" y="0"/>
            <a:ext cx="9006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84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1B40E0-BD33-DB44-AB5D-945826FF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466" y="0"/>
            <a:ext cx="888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08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A825D56-2189-EA4A-9EB0-1F7EC4EA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58" y="0"/>
            <a:ext cx="909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08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screenshot&#10;&#10;Description automatically generated">
            <a:extLst>
              <a:ext uri="{FF2B5EF4-FFF2-40B4-BE49-F238E27FC236}">
                <a16:creationId xmlns:a16="http://schemas.microsoft.com/office/drawing/2014/main" id="{77D00971-4A50-664E-9E1B-A44C14EB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326" y="0"/>
            <a:ext cx="909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6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1413C-9A9A-8744-A6C0-7E2FA3DF5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62A28-9E52-DC43-917D-C79447E33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85ECAF-3447-EA4B-96BB-AFEC1498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09" y="0"/>
            <a:ext cx="9527781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4541D70-31F1-0347-83E3-114F1BB8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924" y="0"/>
            <a:ext cx="9108152" cy="6858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8E28EE-5BD8-6E4A-87A5-50A4C49B3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945" y="0"/>
            <a:ext cx="9236110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00476F8-34AF-F34A-8370-2740BF336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642" y="0"/>
            <a:ext cx="9088716" cy="6858000"/>
          </a:xfrm>
          <a:prstGeom prst="rect">
            <a:avLst/>
          </a:prstGeom>
        </p:spPr>
      </p:pic>
      <p:pic>
        <p:nvPicPr>
          <p:cNvPr id="13" name="Picture 12" descr="Timeline&#10;&#10;Description automatically generated">
            <a:extLst>
              <a:ext uri="{FF2B5EF4-FFF2-40B4-BE49-F238E27FC236}">
                <a16:creationId xmlns:a16="http://schemas.microsoft.com/office/drawing/2014/main" id="{570E89DB-61ED-EA41-9BA4-D3EE27E3E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397" y="0"/>
            <a:ext cx="9019206" cy="6858000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74DB536B-2793-4B40-91FB-DA1936379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572" y="0"/>
            <a:ext cx="9392856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647000-B9A0-BE4E-9ACC-39A8B70C2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144" y="0"/>
            <a:ext cx="8789712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26954B-D559-E945-B2C8-A0D4B1EE46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4339" y="0"/>
            <a:ext cx="9363321" cy="6858000"/>
          </a:xfrm>
          <a:prstGeom prst="rect">
            <a:avLst/>
          </a:prstGeom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B5F3FF-4F5B-1846-B50E-66FBE0030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246" y="0"/>
            <a:ext cx="9403508" cy="6858000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724198-40EF-DF41-AAD0-BB1ADA3D32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6015" y="0"/>
            <a:ext cx="927997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0AE64B-3F77-B44C-BD88-BAE1FA5DE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229" y="0"/>
            <a:ext cx="8989541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977EA5-932A-7240-B551-4063A76409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5056" y="0"/>
            <a:ext cx="8901887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4CBF2DC-7B84-4545-B906-B1B30AC357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4487" y="0"/>
            <a:ext cx="930302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BDD78FD-EE0F-A144-930F-69AD34250A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5564" y="0"/>
            <a:ext cx="9180871" cy="685800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9E1E5846-0BDD-CD41-9448-3C01271684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1072" y="0"/>
            <a:ext cx="9289855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33F21E-211C-B842-B883-2BA55B63CE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1181" y="0"/>
            <a:ext cx="9149637" cy="6858000"/>
          </a:xfrm>
          <a:prstGeom prst="rect">
            <a:avLst/>
          </a:prstGeom>
        </p:spPr>
      </p:pic>
      <p:pic>
        <p:nvPicPr>
          <p:cNvPr id="37" name="Picture 3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F41712D-63DE-124A-913D-C856E560A3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91584" y="0"/>
            <a:ext cx="9208831" cy="6858000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">
            <a:extLst>
              <a:ext uri="{FF2B5EF4-FFF2-40B4-BE49-F238E27FC236}">
                <a16:creationId xmlns:a16="http://schemas.microsoft.com/office/drawing/2014/main" id="{685A7543-C481-7F42-9BAB-35C63FCEB6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694" y="0"/>
            <a:ext cx="9264611" cy="6858000"/>
          </a:xfrm>
          <a:prstGeom prst="rect">
            <a:avLst/>
          </a:prstGeom>
        </p:spPr>
      </p:pic>
      <p:pic>
        <p:nvPicPr>
          <p:cNvPr id="41" name="Picture 40" descr="Text&#10;&#10;Description automatically generated">
            <a:extLst>
              <a:ext uri="{FF2B5EF4-FFF2-40B4-BE49-F238E27FC236}">
                <a16:creationId xmlns:a16="http://schemas.microsoft.com/office/drawing/2014/main" id="{E5D55C5D-DE1C-E249-9C1A-3C860F3FEB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81713" y="0"/>
            <a:ext cx="9028574" cy="6858000"/>
          </a:xfrm>
          <a:prstGeom prst="rect">
            <a:avLst/>
          </a:prstGeom>
        </p:spPr>
      </p:pic>
      <p:pic>
        <p:nvPicPr>
          <p:cNvPr id="43" name="Picture 42" descr="Text&#10;&#10;Description automatically generated">
            <a:extLst>
              <a:ext uri="{FF2B5EF4-FFF2-40B4-BE49-F238E27FC236}">
                <a16:creationId xmlns:a16="http://schemas.microsoft.com/office/drawing/2014/main" id="{3275AF21-E143-7447-A1E1-1698788E4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92804" y="0"/>
            <a:ext cx="9006391" cy="6858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41583B-F307-7740-A065-4BB6D8798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54466" y="0"/>
            <a:ext cx="8883067" cy="6858000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FF3184-3ECE-DD47-994D-5B46201EF6D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48758" y="0"/>
            <a:ext cx="9094484" cy="6858000"/>
          </a:xfrm>
          <a:prstGeom prst="rect">
            <a:avLst/>
          </a:prstGeom>
        </p:spPr>
      </p:pic>
      <p:pic>
        <p:nvPicPr>
          <p:cNvPr id="49" name="Picture 48" descr="A picture containing text, outdoor, screenshot&#10;&#10;Description automatically generated">
            <a:extLst>
              <a:ext uri="{FF2B5EF4-FFF2-40B4-BE49-F238E27FC236}">
                <a16:creationId xmlns:a16="http://schemas.microsoft.com/office/drawing/2014/main" id="{51FA93FB-5910-5F40-AB54-D578BB2665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47326" y="0"/>
            <a:ext cx="9097347" cy="6858000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D41A052B-8D64-644A-A603-249FD47F7B8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28516" y="0"/>
            <a:ext cx="9334968" cy="685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534B1C0-CF98-014F-AFF4-B703C57C6B2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69887" y="0"/>
            <a:ext cx="9052226" cy="6858000"/>
          </a:xfrm>
          <a:prstGeom prst="rect">
            <a:avLst/>
          </a:prstGeom>
        </p:spPr>
      </p:pic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0BED46C5-9734-7E4D-A342-87E98E2CAEE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93259" y="0"/>
            <a:ext cx="9205482" cy="6858000"/>
          </a:xfrm>
          <a:prstGeom prst="rect">
            <a:avLst/>
          </a:prstGeom>
        </p:spPr>
      </p:pic>
      <p:pic>
        <p:nvPicPr>
          <p:cNvPr id="57" name="Picture 56" descr="Text&#10;&#10;Description automatically generated">
            <a:extLst>
              <a:ext uri="{FF2B5EF4-FFF2-40B4-BE49-F238E27FC236}">
                <a16:creationId xmlns:a16="http://schemas.microsoft.com/office/drawing/2014/main" id="{49A23917-0AE1-5E4E-9CD7-D9103A24A2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61556" y="0"/>
            <a:ext cx="9268888" cy="6858000"/>
          </a:xfrm>
          <a:prstGeom prst="rect">
            <a:avLst/>
          </a:prstGeom>
        </p:spPr>
      </p:pic>
      <p:pic>
        <p:nvPicPr>
          <p:cNvPr id="59" name="Picture 58" descr="Text&#10;&#10;Description automatically generated">
            <a:extLst>
              <a:ext uri="{FF2B5EF4-FFF2-40B4-BE49-F238E27FC236}">
                <a16:creationId xmlns:a16="http://schemas.microsoft.com/office/drawing/2014/main" id="{7175B0CA-A764-1249-8CE7-63522665D54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77433" y="0"/>
            <a:ext cx="9237133" cy="6858000"/>
          </a:xfrm>
          <a:prstGeom prst="rect">
            <a:avLst/>
          </a:prstGeom>
        </p:spPr>
      </p:pic>
      <p:pic>
        <p:nvPicPr>
          <p:cNvPr id="61" name="Picture 6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94B755-903F-EC4B-B476-70202DB3880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62746" y="0"/>
            <a:ext cx="9066508" cy="6858000"/>
          </a:xfrm>
          <a:prstGeom prst="rect">
            <a:avLst/>
          </a:prstGeom>
        </p:spPr>
      </p:pic>
      <p:pic>
        <p:nvPicPr>
          <p:cNvPr id="63" name="Picture 62" descr="Text&#10;&#10;Description automatically generated">
            <a:extLst>
              <a:ext uri="{FF2B5EF4-FFF2-40B4-BE49-F238E27FC236}">
                <a16:creationId xmlns:a16="http://schemas.microsoft.com/office/drawing/2014/main" id="{CDE15706-5E11-564E-9B1E-29C27B45968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52989" y="0"/>
            <a:ext cx="9086022" cy="6858000"/>
          </a:xfrm>
          <a:prstGeom prst="rect">
            <a:avLst/>
          </a:prstGeom>
        </p:spPr>
      </p:pic>
      <p:pic>
        <p:nvPicPr>
          <p:cNvPr id="65" name="Picture 6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2FD593-C397-9045-A793-C7E343A0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09" y="0"/>
            <a:ext cx="952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62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D5B6E72-D036-2D41-A020-740E41321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16" y="0"/>
            <a:ext cx="9334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BB6DCC-E601-8F47-AFCB-6BB89F107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87" y="0"/>
            <a:ext cx="9052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4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E822E8F-12B0-EF46-BC1B-1ED0B94F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59" y="0"/>
            <a:ext cx="920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47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BFBB47-09E4-164E-BABD-524ABC515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56" y="0"/>
            <a:ext cx="9268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41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63E16E-7B28-5247-853C-767F74B68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33" y="0"/>
            <a:ext cx="9237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93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7C4CEE-7CEF-E44A-ACAB-86E79258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46" y="0"/>
            <a:ext cx="9066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67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2586E65-2A87-D341-B7E1-E878A83B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89" y="0"/>
            <a:ext cx="9086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85736E9-216A-D441-918B-3AF1294A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924" y="0"/>
            <a:ext cx="9108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FC71D1-7D79-B345-909D-B72A5660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45" y="0"/>
            <a:ext cx="923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955BE-2BF1-D24E-B2C4-D373968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3F3F3F"/>
                </a:solidFill>
              </a:rPr>
              <a:t>Float Glass Process/Automotive Glass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347F-6F1E-F044-AE52-1F5B21EBB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888250"/>
            <a:ext cx="4297351" cy="2959777"/>
          </a:xfrm>
        </p:spPr>
        <p:txBody>
          <a:bodyPr anchor="t">
            <a:normAutofit/>
          </a:bodyPr>
          <a:lstStyle/>
          <a:p>
            <a:r>
              <a:rPr lang="en-US" sz="2000" dirty="0">
                <a:hlinkClick r:id="rId2"/>
              </a:rPr>
              <a:t>https://www.youtube.com/watch?v=ig4G5WbOMLc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https://www.youtube.com/watch?v=K1PW2iSRPas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6DAD6-F73D-FC4C-9173-B731ECAC6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anchor="t">
            <a:normAutofit/>
          </a:bodyPr>
          <a:lstStyle/>
          <a:p>
            <a:r>
              <a:rPr lang="en-US" sz="2000" dirty="0"/>
              <a:t>Pilkington Process Video- Float Glass</a:t>
            </a:r>
          </a:p>
          <a:p>
            <a:r>
              <a:rPr lang="en-US" sz="2000" dirty="0"/>
              <a:t>Automotive Glass Production Video</a:t>
            </a:r>
          </a:p>
        </p:txBody>
      </p:sp>
    </p:spTree>
    <p:extLst>
      <p:ext uri="{BB962C8B-B14F-4D97-AF65-F5344CB8AC3E}">
        <p14:creationId xmlns:p14="http://schemas.microsoft.com/office/powerpoint/2010/main" val="4058249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A5B95FC-CEEA-B14A-AB19-03C7EDBF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42" y="0"/>
            <a:ext cx="9088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6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B49067-2B7D-BA45-AA27-064701C8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72" y="0"/>
            <a:ext cx="939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DBD6-8D45-3B46-B7DE-D50009B6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Standard (AS_)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3900-E3DD-9247-A37D-9C6B9F87F8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effectLst/>
              </a:rPr>
              <a:t>The AS number stands for American Standard, And is “AS” (or “American Standard”) followed by a number indicating the position in which the glass may be used, based on its optical quality. </a:t>
            </a:r>
          </a:p>
          <a:p>
            <a:r>
              <a:rPr lang="en-US" dirty="0">
                <a:effectLst/>
              </a:rPr>
              <a:t>AS1 is the clearest glass (at least 70% light transmission), is laminated, and can be used anywhere in a motor vehicle (typically just the windshield), </a:t>
            </a:r>
          </a:p>
          <a:p>
            <a:r>
              <a:rPr lang="en-US" dirty="0">
                <a:effectLst/>
              </a:rPr>
              <a:t>AS2 is tempered with at least 70% light transmissions, and can be used anywhere except the windshield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498A5-501F-E240-9F42-949C62DB7F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effectLst/>
              </a:rPr>
              <a:t>AS3 can be used in certain locations in certain vehicles (and can be laminated or tempered, and has less than 70% light transmission). </a:t>
            </a:r>
          </a:p>
          <a:p>
            <a:r>
              <a:rPr lang="en-US" dirty="0">
                <a:effectLst/>
              </a:rPr>
              <a:t>There are higher numbers used for other purposes, but are not normally encountered in cars. This number must be near the manufacturer’s name/logo, preferably below it (Next Slide).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089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574</Words>
  <Application>Microsoft Macintosh PowerPoint</Application>
  <PresentationFormat>Widescreen</PresentationFormat>
  <Paragraphs>43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Century Gothic</vt:lpstr>
      <vt:lpstr>Gill Sans MT</vt:lpstr>
      <vt:lpstr>Parcel</vt:lpstr>
      <vt:lpstr>Mesh</vt:lpstr>
      <vt:lpstr>Window Glass</vt:lpstr>
      <vt:lpstr>Some History</vt:lpstr>
      <vt:lpstr>PowerPoint Presentation</vt:lpstr>
      <vt:lpstr>PowerPoint Presentation</vt:lpstr>
      <vt:lpstr>PowerPoint Presentation</vt:lpstr>
      <vt:lpstr>Float Glass Process/Automotive Glass Production</vt:lpstr>
      <vt:lpstr>PowerPoint Presentation</vt:lpstr>
      <vt:lpstr>PowerPoint Presentation</vt:lpstr>
      <vt:lpstr>American Standard (AS_) Number</vt:lpstr>
      <vt:lpstr>M NUmber</vt:lpstr>
      <vt:lpstr>DOT</vt:lpstr>
      <vt:lpstr>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Window Glass</dc:title>
  <dc:creator>Robert Grauer</dc:creator>
  <cp:lastModifiedBy>Robert Grauer</cp:lastModifiedBy>
  <cp:revision>7</cp:revision>
  <dcterms:created xsi:type="dcterms:W3CDTF">2021-01-16T18:32:48Z</dcterms:created>
  <dcterms:modified xsi:type="dcterms:W3CDTF">2021-03-10T15:57:57Z</dcterms:modified>
</cp:coreProperties>
</file>