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70" r:id="rId3"/>
    <p:sldId id="257" r:id="rId4"/>
    <p:sldId id="258" r:id="rId5"/>
    <p:sldId id="259" r:id="rId6"/>
    <p:sldId id="274" r:id="rId7"/>
    <p:sldId id="283" r:id="rId8"/>
    <p:sldId id="275" r:id="rId9"/>
    <p:sldId id="281" r:id="rId10"/>
    <p:sldId id="276" r:id="rId11"/>
    <p:sldId id="277" r:id="rId12"/>
    <p:sldId id="278" r:id="rId13"/>
    <p:sldId id="279" r:id="rId14"/>
    <p:sldId id="280" r:id="rId15"/>
    <p:sldId id="261" r:id="rId16"/>
    <p:sldId id="271" r:id="rId17"/>
    <p:sldId id="284" r:id="rId18"/>
    <p:sldId id="272" r:id="rId19"/>
    <p:sldId id="273" r:id="rId20"/>
    <p:sldId id="262" r:id="rId21"/>
    <p:sldId id="260" r:id="rId22"/>
    <p:sldId id="282" r:id="rId23"/>
    <p:sldId id="285" r:id="rId24"/>
    <p:sldId id="263" r:id="rId25"/>
    <p:sldId id="264" r:id="rId26"/>
    <p:sldId id="265" r:id="rId27"/>
    <p:sldId id="266" r:id="rId28"/>
    <p:sldId id="267" r:id="rId29"/>
    <p:sldId id="268"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8FC0F14-F70E-DD40-892D-89A5C86F67AE}">
          <p14:sldIdLst>
            <p14:sldId id="256"/>
            <p14:sldId id="270"/>
            <p14:sldId id="257"/>
            <p14:sldId id="258"/>
            <p14:sldId id="259"/>
            <p14:sldId id="274"/>
            <p14:sldId id="283"/>
            <p14:sldId id="275"/>
            <p14:sldId id="281"/>
            <p14:sldId id="276"/>
            <p14:sldId id="277"/>
            <p14:sldId id="278"/>
            <p14:sldId id="279"/>
            <p14:sldId id="280"/>
            <p14:sldId id="261"/>
            <p14:sldId id="271"/>
            <p14:sldId id="284"/>
            <p14:sldId id="272"/>
            <p14:sldId id="273"/>
            <p14:sldId id="262"/>
            <p14:sldId id="260"/>
            <p14:sldId id="282"/>
            <p14:sldId id="285"/>
            <p14:sldId id="263"/>
            <p14:sldId id="264"/>
            <p14:sldId id="265"/>
            <p14:sldId id="266"/>
            <p14:sldId id="267"/>
            <p14:sldId id="26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69" d="100"/>
          <a:sy n="169" d="100"/>
        </p:scale>
        <p:origin x="-120" y="-3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F094B5A-CCF4-3B4B-A843-7D58B51D79B4}" type="datetimeFigureOut">
              <a:rPr lang="en-US" smtClean="0"/>
              <a:t>4/23/19</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8950DB22-3B98-1F44-8715-4CF5963BDF1F}"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094B5A-CCF4-3B4B-A843-7D58B51D79B4}" type="datetimeFigureOut">
              <a:rPr lang="en-US" smtClean="0"/>
              <a:t>4/23/19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0DB22-3B98-1F44-8715-4CF5963BDF1F}"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094B5A-CCF4-3B4B-A843-7D58B51D79B4}" type="datetimeFigureOut">
              <a:rPr lang="en-US" smtClean="0"/>
              <a:t>4/23/19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0DB22-3B98-1F44-8715-4CF5963BDF1F}"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094B5A-CCF4-3B4B-A843-7D58B51D79B4}" type="datetimeFigureOut">
              <a:rPr lang="en-US" smtClean="0"/>
              <a:t>4/23/19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0DB22-3B98-1F44-8715-4CF5963BDF1F}" type="slidenum">
              <a:rPr lang="en-US" smtClean="0"/>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094B5A-CCF4-3B4B-A843-7D58B51D79B4}" type="datetimeFigureOut">
              <a:rPr lang="en-US" smtClean="0"/>
              <a:t>4/23/19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0DB22-3B98-1F44-8715-4CF5963BDF1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F094B5A-CCF4-3B4B-A843-7D58B51D79B4}" type="datetimeFigureOut">
              <a:rPr lang="en-US" smtClean="0"/>
              <a:t>4/23/19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50DB22-3B98-1F44-8715-4CF5963BDF1F}"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F094B5A-CCF4-3B4B-A843-7D58B51D79B4}" type="datetimeFigureOut">
              <a:rPr lang="en-US" smtClean="0"/>
              <a:t>4/23/19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50DB22-3B98-1F44-8715-4CF5963BDF1F}"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F094B5A-CCF4-3B4B-A843-7D58B51D79B4}" type="datetimeFigureOut">
              <a:rPr lang="en-US" smtClean="0"/>
              <a:t>4/23/19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50DB22-3B98-1F44-8715-4CF5963BDF1F}"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094B5A-CCF4-3B4B-A843-7D58B51D79B4}" type="datetimeFigureOut">
              <a:rPr lang="en-US" smtClean="0"/>
              <a:t>4/23/19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50DB22-3B98-1F44-8715-4CF5963BDF1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094B5A-CCF4-3B4B-A843-7D58B51D79B4}" type="datetimeFigureOut">
              <a:rPr lang="en-US" smtClean="0"/>
              <a:t>4/23/19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50DB22-3B98-1F44-8715-4CF5963BDF1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094B5A-CCF4-3B4B-A843-7D58B51D79B4}" type="datetimeFigureOut">
              <a:rPr lang="en-US" smtClean="0"/>
              <a:t>4/23/19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50DB22-3B98-1F44-8715-4CF5963BDF1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1F094B5A-CCF4-3B4B-A843-7D58B51D79B4}" type="datetimeFigureOut">
              <a:rPr lang="en-US" smtClean="0"/>
              <a:t>4/23/19</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8950DB22-3B98-1F44-8715-4CF5963BDF1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NCRS </a:t>
            </a:r>
            <a:br>
              <a:rPr lang="en-US" dirty="0" smtClean="0"/>
            </a:br>
            <a:r>
              <a:rPr lang="en-US" dirty="0" smtClean="0"/>
              <a:t>Operations Judging</a:t>
            </a:r>
            <a:endParaRPr lang="en-US" dirty="0"/>
          </a:p>
        </p:txBody>
      </p:sp>
      <p:sp>
        <p:nvSpPr>
          <p:cNvPr id="3" name="Subtitle 2"/>
          <p:cNvSpPr>
            <a:spLocks noGrp="1"/>
          </p:cNvSpPr>
          <p:nvPr>
            <p:ph type="subTitle" idx="1"/>
          </p:nvPr>
        </p:nvSpPr>
        <p:spPr/>
        <p:txBody>
          <a:bodyPr/>
          <a:lstStyle/>
          <a:p>
            <a:r>
              <a:rPr lang="en-US" dirty="0" smtClean="0"/>
              <a:t>Bob Grauer</a:t>
            </a:r>
          </a:p>
          <a:p>
            <a:r>
              <a:rPr lang="en-US" dirty="0" smtClean="0"/>
              <a:t>11-03-2017</a:t>
            </a:r>
            <a:endParaRPr lang="en-US" dirty="0"/>
          </a:p>
        </p:txBody>
      </p:sp>
    </p:spTree>
    <p:extLst>
      <p:ext uri="{BB962C8B-B14F-4D97-AF65-F5344CB8AC3E}">
        <p14:creationId xmlns:p14="http://schemas.microsoft.com/office/powerpoint/2010/main" val="692863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000" dirty="0" smtClean="0"/>
              <a:t>Performance Verification (PV) is a more rigorous test of the vehicle’s total functionality and as described “new </a:t>
            </a:r>
            <a:r>
              <a:rPr lang="en-US" sz="2000" dirty="0"/>
              <a:t>c</a:t>
            </a:r>
            <a:r>
              <a:rPr lang="en-US" sz="2000" dirty="0" smtClean="0"/>
              <a:t>ar delivery” condition. </a:t>
            </a:r>
          </a:p>
          <a:p>
            <a:pPr lvl="1"/>
            <a:r>
              <a:rPr lang="en-US" sz="1900" dirty="0" smtClean="0"/>
              <a:t>PV is more comprehensive. All line items are individual components. Not grouped. PV is a comprehensive test.</a:t>
            </a:r>
          </a:p>
          <a:p>
            <a:pPr lvl="1"/>
            <a:r>
              <a:rPr lang="en-US" sz="1900" dirty="0" smtClean="0"/>
              <a:t>A single PV line item failure fails the entire test.</a:t>
            </a:r>
          </a:p>
          <a:p>
            <a:pPr lvl="1"/>
            <a:r>
              <a:rPr lang="en-US" sz="1900" dirty="0" smtClean="0"/>
              <a:t>Flight Judging- No test. Each item scored independent of others.</a:t>
            </a:r>
          </a:p>
          <a:p>
            <a:pPr lvl="1"/>
            <a:r>
              <a:rPr lang="en-US" sz="1900" dirty="0" smtClean="0"/>
              <a:t>PV- One malfunction correction allowed. </a:t>
            </a:r>
            <a:endParaRPr lang="en-US" sz="1900" dirty="0"/>
          </a:p>
          <a:p>
            <a:pPr lvl="1"/>
            <a:r>
              <a:rPr lang="en-US" sz="1900" dirty="0" smtClean="0"/>
              <a:t>Flight- No malfunction correction allowed.</a:t>
            </a:r>
          </a:p>
          <a:p>
            <a:pPr lvl="1"/>
            <a:r>
              <a:rPr lang="en-US" sz="1900" dirty="0" smtClean="0"/>
              <a:t>PV- Road test. 	Flight-No road test.</a:t>
            </a:r>
          </a:p>
          <a:p>
            <a:pPr lvl="1"/>
            <a:r>
              <a:rPr lang="en-US" sz="1900" dirty="0" smtClean="0"/>
              <a:t>PV- Precise Preparation of the line item function “as engineered” is required to pass.</a:t>
            </a:r>
          </a:p>
          <a:p>
            <a:pPr lvl="1"/>
            <a:r>
              <a:rPr lang="en-US" sz="1900" dirty="0" smtClean="0"/>
              <a:t>Flight- Line item is judged to “</a:t>
            </a:r>
            <a:r>
              <a:rPr lang="en-US" sz="1900" dirty="0"/>
              <a:t>p</a:t>
            </a:r>
            <a:r>
              <a:rPr lang="en-US" sz="1900" dirty="0" smtClean="0"/>
              <a:t>erformance acceptable” criteria.</a:t>
            </a:r>
          </a:p>
          <a:p>
            <a:pPr lvl="1"/>
            <a:r>
              <a:rPr lang="en-US" sz="1900" dirty="0"/>
              <a:t>Flight-</a:t>
            </a:r>
            <a:r>
              <a:rPr lang="en-US" sz="1900" i="1" dirty="0"/>
              <a:t>Partial deductions for faulty or incomplete operations are allowed.</a:t>
            </a:r>
          </a:p>
          <a:p>
            <a:pPr marL="411480" lvl="1" indent="0">
              <a:buNone/>
            </a:pPr>
            <a:endParaRPr lang="en-US" sz="2000" dirty="0"/>
          </a:p>
        </p:txBody>
      </p:sp>
      <p:sp>
        <p:nvSpPr>
          <p:cNvPr id="3" name="Title 2"/>
          <p:cNvSpPr>
            <a:spLocks noGrp="1"/>
          </p:cNvSpPr>
          <p:nvPr>
            <p:ph type="title"/>
          </p:nvPr>
        </p:nvSpPr>
        <p:spPr/>
        <p:txBody>
          <a:bodyPr/>
          <a:lstStyle/>
          <a:p>
            <a:r>
              <a:rPr lang="en-US" sz="2800" dirty="0" smtClean="0"/>
              <a:t>OPS Flight Judging versus Performance Verification</a:t>
            </a:r>
            <a:endParaRPr lang="en-US" sz="2800" dirty="0"/>
          </a:p>
        </p:txBody>
      </p:sp>
    </p:spTree>
    <p:extLst>
      <p:ext uri="{BB962C8B-B14F-4D97-AF65-F5344CB8AC3E}">
        <p14:creationId xmlns:p14="http://schemas.microsoft.com/office/powerpoint/2010/main" val="2753680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Deduction Range</a:t>
            </a:r>
          </a:p>
          <a:p>
            <a:pPr lvl="1"/>
            <a:r>
              <a:rPr lang="en-US" sz="1800" dirty="0" smtClean="0"/>
              <a:t>Dealer Prep Performance, New		0% deduct (easy)</a:t>
            </a:r>
          </a:p>
          <a:p>
            <a:pPr lvl="1"/>
            <a:r>
              <a:rPr lang="en-US" sz="1800" dirty="0" smtClean="0"/>
              <a:t>Minor to Severe deviation from expected dealer prep performance-functionality</a:t>
            </a:r>
            <a:r>
              <a:rPr lang="en-US" sz="1800" dirty="0"/>
              <a:t> </a:t>
            </a:r>
            <a:r>
              <a:rPr lang="en-US" sz="1800" dirty="0" smtClean="0"/>
              <a:t>- judges must conference. </a:t>
            </a:r>
          </a:p>
          <a:p>
            <a:pPr lvl="1"/>
            <a:r>
              <a:rPr lang="en-US" sz="1800" dirty="0" smtClean="0"/>
              <a:t>Dilemma facing the judging team: Not a PV test, however must conform to new dealer prep. But…by how much?</a:t>
            </a:r>
          </a:p>
          <a:p>
            <a:pPr lvl="1"/>
            <a:r>
              <a:rPr lang="en-US" sz="1800" dirty="0" smtClean="0"/>
              <a:t>Judging team must ascertain how much deviation exists from the dealer prep expectation versus the vehicle as presented for flight ops judging.</a:t>
            </a:r>
          </a:p>
          <a:p>
            <a:pPr lvl="1"/>
            <a:r>
              <a:rPr lang="en-US" sz="1800" dirty="0" smtClean="0"/>
              <a:t>Minor to severe deviation should be managed in % increments for the specific component part for final deduction from the scoring line. </a:t>
            </a:r>
          </a:p>
        </p:txBody>
      </p:sp>
      <p:sp>
        <p:nvSpPr>
          <p:cNvPr id="3" name="Title 2"/>
          <p:cNvSpPr>
            <a:spLocks noGrp="1"/>
          </p:cNvSpPr>
          <p:nvPr>
            <p:ph type="title"/>
          </p:nvPr>
        </p:nvSpPr>
        <p:spPr/>
        <p:txBody>
          <a:bodyPr/>
          <a:lstStyle/>
          <a:p>
            <a:r>
              <a:rPr lang="en-US" sz="2800" dirty="0" smtClean="0"/>
              <a:t>Performance-Functionality Guidelines </a:t>
            </a:r>
            <a:br>
              <a:rPr lang="en-US" sz="2800" dirty="0" smtClean="0"/>
            </a:br>
            <a:r>
              <a:rPr lang="en-US" sz="2800" dirty="0"/>
              <a:t>(</a:t>
            </a:r>
            <a:r>
              <a:rPr lang="en-US" sz="2800" dirty="0" smtClean="0"/>
              <a:t>Flight Ops only)</a:t>
            </a:r>
            <a:endParaRPr lang="en-US" sz="2800" dirty="0"/>
          </a:p>
        </p:txBody>
      </p:sp>
    </p:spTree>
    <p:extLst>
      <p:ext uri="{BB962C8B-B14F-4D97-AF65-F5344CB8AC3E}">
        <p14:creationId xmlns:p14="http://schemas.microsoft.com/office/powerpoint/2010/main" val="1471878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215580"/>
          </a:xfrm>
        </p:spPr>
        <p:txBody>
          <a:bodyPr>
            <a:normAutofit fontScale="55000" lnSpcReduction="20000"/>
          </a:bodyPr>
          <a:lstStyle/>
          <a:p>
            <a:r>
              <a:rPr lang="en-US" dirty="0" smtClean="0"/>
              <a:t>63-67 #3: Headlights High and Low Beam</a:t>
            </a:r>
          </a:p>
          <a:p>
            <a:pPr lvl="1"/>
            <a:r>
              <a:rPr lang="en-US" dirty="0" smtClean="0"/>
              <a:t>There are 4 functioning components. 25 points total.</a:t>
            </a:r>
          </a:p>
          <a:p>
            <a:pPr lvl="1"/>
            <a:r>
              <a:rPr lang="en-US" dirty="0" smtClean="0"/>
              <a:t>One is out. Three function as expected.  ¾ = 75%</a:t>
            </a:r>
          </a:p>
          <a:p>
            <a:pPr lvl="1"/>
            <a:r>
              <a:rPr lang="en-US" dirty="0" smtClean="0"/>
              <a:t>25 @ .75 = 18.75 points. </a:t>
            </a:r>
          </a:p>
          <a:p>
            <a:pPr lvl="1"/>
            <a:r>
              <a:rPr lang="en-US" dirty="0" smtClean="0"/>
              <a:t>Score: 25-19 (rounded up) = 6 point deduction on scoring sheet.</a:t>
            </a:r>
          </a:p>
          <a:p>
            <a:pPr lvl="1"/>
            <a:endParaRPr lang="en-US" dirty="0"/>
          </a:p>
          <a:p>
            <a:r>
              <a:rPr lang="en-US" dirty="0"/>
              <a:t>63-67 </a:t>
            </a:r>
            <a:r>
              <a:rPr lang="en-US" dirty="0" smtClean="0"/>
              <a:t>#17: Kick Panel Vents and Exhaust Vent</a:t>
            </a:r>
            <a:endParaRPr lang="en-US" dirty="0"/>
          </a:p>
          <a:p>
            <a:pPr lvl="1"/>
            <a:r>
              <a:rPr lang="en-US" dirty="0"/>
              <a:t>There are </a:t>
            </a:r>
            <a:r>
              <a:rPr lang="en-US" dirty="0" smtClean="0"/>
              <a:t>either 2 </a:t>
            </a:r>
            <a:r>
              <a:rPr lang="en-US" dirty="0"/>
              <a:t>functioning </a:t>
            </a:r>
            <a:r>
              <a:rPr lang="en-US" dirty="0" smtClean="0"/>
              <a:t>components or 3 depending on year.</a:t>
            </a:r>
          </a:p>
          <a:p>
            <a:pPr lvl="1"/>
            <a:r>
              <a:rPr lang="en-US" dirty="0" smtClean="0"/>
              <a:t>“Sticks - not </a:t>
            </a:r>
            <a:r>
              <a:rPr lang="en-US" dirty="0"/>
              <a:t>a smooth operation" is ok for operations and no deduction </a:t>
            </a:r>
            <a:r>
              <a:rPr lang="en-US" dirty="0" smtClean="0"/>
              <a:t>may be </a:t>
            </a:r>
            <a:r>
              <a:rPr lang="en-US" dirty="0"/>
              <a:t>warranted. If the vent can not be completely opened or completely closed is a basis for a partial deduction.</a:t>
            </a:r>
            <a:endParaRPr lang="en-US" dirty="0" smtClean="0"/>
          </a:p>
          <a:p>
            <a:pPr lvl="1"/>
            <a:r>
              <a:rPr lang="en-US" dirty="0" smtClean="0"/>
              <a:t>25 </a:t>
            </a:r>
            <a:r>
              <a:rPr lang="en-US" dirty="0"/>
              <a:t>points total.</a:t>
            </a:r>
          </a:p>
          <a:p>
            <a:pPr lvl="1"/>
            <a:r>
              <a:rPr lang="en-US" dirty="0" smtClean="0"/>
              <a:t>Assume 3- Kick Panels (2) “stick-not a smooth operation and do not open/close completely” and exhaust vent (1) is present and operates as expected. One KP is severe, one minor.</a:t>
            </a:r>
            <a:endParaRPr lang="en-US" dirty="0"/>
          </a:p>
          <a:p>
            <a:pPr lvl="1"/>
            <a:r>
              <a:rPr lang="en-US" dirty="0" smtClean="0"/>
              <a:t>25/3 = 8.333 points each. 8.333 @ .75 = 6.25, 8.333 @ .25=2.08</a:t>
            </a:r>
          </a:p>
          <a:p>
            <a:pPr lvl="1"/>
            <a:r>
              <a:rPr lang="en-US" dirty="0" smtClean="0"/>
              <a:t>Total 8.333 + 2.08 + 6.25 = 16.66</a:t>
            </a:r>
          </a:p>
          <a:p>
            <a:pPr lvl="1"/>
            <a:r>
              <a:rPr lang="en-US" dirty="0" smtClean="0"/>
              <a:t>Score 25 - 17 (rounded up) = 8 point deduction on scoring sheet.</a:t>
            </a:r>
          </a:p>
          <a:p>
            <a:pPr lvl="1"/>
            <a:endParaRPr lang="en-US" dirty="0"/>
          </a:p>
          <a:p>
            <a:r>
              <a:rPr lang="en-US" dirty="0" smtClean="0"/>
              <a:t>Some are tricky as you can see but it is our responsibility to judge fairly and consistent with the standard.</a:t>
            </a:r>
            <a:endParaRPr lang="en-US" dirty="0"/>
          </a:p>
        </p:txBody>
      </p:sp>
      <p:sp>
        <p:nvSpPr>
          <p:cNvPr id="3" name="Title 2"/>
          <p:cNvSpPr>
            <a:spLocks noGrp="1"/>
          </p:cNvSpPr>
          <p:nvPr>
            <p:ph type="title"/>
          </p:nvPr>
        </p:nvSpPr>
        <p:spPr/>
        <p:txBody>
          <a:bodyPr/>
          <a:lstStyle/>
          <a:p>
            <a:r>
              <a:rPr lang="en-US" sz="3200" dirty="0" smtClean="0"/>
              <a:t>Performance-Functionality Examples</a:t>
            </a:r>
            <a:endParaRPr lang="en-US" sz="3200" dirty="0"/>
          </a:p>
        </p:txBody>
      </p:sp>
    </p:spTree>
    <p:extLst>
      <p:ext uri="{BB962C8B-B14F-4D97-AF65-F5344CB8AC3E}">
        <p14:creationId xmlns:p14="http://schemas.microsoft.com/office/powerpoint/2010/main" val="24000168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63</a:t>
            </a:r>
            <a:r>
              <a:rPr lang="en-US" dirty="0"/>
              <a:t>-67 </a:t>
            </a:r>
            <a:r>
              <a:rPr lang="en-US" dirty="0" smtClean="0"/>
              <a:t>#27: </a:t>
            </a:r>
            <a:r>
              <a:rPr lang="en-US" sz="1600" dirty="0" smtClean="0"/>
              <a:t>Seats: Adjustment, Back latching, </a:t>
            </a:r>
            <a:endParaRPr lang="en-US" dirty="0"/>
          </a:p>
          <a:p>
            <a:pPr lvl="1"/>
            <a:r>
              <a:rPr lang="en-US" dirty="0"/>
              <a:t>There are 4 functioning components. </a:t>
            </a:r>
            <a:r>
              <a:rPr lang="en-US" dirty="0" smtClean="0"/>
              <a:t>25 </a:t>
            </a:r>
            <a:r>
              <a:rPr lang="en-US" dirty="0"/>
              <a:t>points total.</a:t>
            </a:r>
          </a:p>
          <a:p>
            <a:pPr lvl="1"/>
            <a:r>
              <a:rPr lang="en-US" dirty="0" smtClean="0"/>
              <a:t>Seat adjustment sticks moderately and does not allow for full adjustment. Back latches function </a:t>
            </a:r>
            <a:r>
              <a:rPr lang="en-US" dirty="0"/>
              <a:t>as </a:t>
            </a:r>
            <a:r>
              <a:rPr lang="en-US" dirty="0" smtClean="0"/>
              <a:t>at time of dealer prep.</a:t>
            </a:r>
            <a:endParaRPr lang="en-US" dirty="0"/>
          </a:p>
          <a:p>
            <a:pPr lvl="1"/>
            <a:r>
              <a:rPr lang="en-US" dirty="0" smtClean="0"/>
              <a:t>25/4 </a:t>
            </a:r>
            <a:r>
              <a:rPr lang="en-US" dirty="0"/>
              <a:t>= </a:t>
            </a:r>
            <a:r>
              <a:rPr lang="en-US" dirty="0" smtClean="0"/>
              <a:t>6.25 points each, 12.5 points @ .50 = 6.25 points</a:t>
            </a:r>
          </a:p>
          <a:p>
            <a:pPr lvl="1"/>
            <a:r>
              <a:rPr lang="en-US" dirty="0" smtClean="0"/>
              <a:t>6.25 X 2 = 13 plus 6.25 = 18.25 points</a:t>
            </a:r>
          </a:p>
          <a:p>
            <a:pPr lvl="1"/>
            <a:r>
              <a:rPr lang="en-US" dirty="0" smtClean="0"/>
              <a:t>Total 25 - 18.25 points (round up to 19 score) = 6 point deduction on scoring sheet</a:t>
            </a:r>
          </a:p>
          <a:p>
            <a:pPr lvl="1"/>
            <a:endParaRPr lang="en-US" dirty="0"/>
          </a:p>
          <a:p>
            <a:endParaRPr lang="en-US" dirty="0"/>
          </a:p>
        </p:txBody>
      </p:sp>
      <p:sp>
        <p:nvSpPr>
          <p:cNvPr id="3" name="Title 2"/>
          <p:cNvSpPr>
            <a:spLocks noGrp="1"/>
          </p:cNvSpPr>
          <p:nvPr>
            <p:ph type="title"/>
          </p:nvPr>
        </p:nvSpPr>
        <p:spPr/>
        <p:txBody>
          <a:bodyPr/>
          <a:lstStyle/>
          <a:p>
            <a:r>
              <a:rPr lang="en-US" sz="3200" dirty="0" smtClean="0"/>
              <a:t>Performance-Functionality Example</a:t>
            </a:r>
            <a:endParaRPr lang="en-US" sz="3200" dirty="0"/>
          </a:p>
        </p:txBody>
      </p:sp>
    </p:spTree>
    <p:extLst>
      <p:ext uri="{BB962C8B-B14F-4D97-AF65-F5344CB8AC3E}">
        <p14:creationId xmlns:p14="http://schemas.microsoft.com/office/powerpoint/2010/main" val="4097262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smtClean="0"/>
              <a:t>58-62 #35: Doors and Trunk latching and locking</a:t>
            </a:r>
          </a:p>
          <a:p>
            <a:pPr lvl="1"/>
            <a:r>
              <a:rPr lang="en-US" dirty="0" smtClean="0"/>
              <a:t>There are 6 functioning components to inspect. 20 points total.</a:t>
            </a:r>
          </a:p>
          <a:p>
            <a:pPr lvl="1"/>
            <a:r>
              <a:rPr lang="en-US" dirty="0" smtClean="0"/>
              <a:t>Trunk does not lock. </a:t>
            </a:r>
          </a:p>
          <a:p>
            <a:pPr lvl="1"/>
            <a:r>
              <a:rPr lang="en-US" dirty="0" smtClean="0"/>
              <a:t>20/6 = 3.33 points each. 5 X 3.33 = 16.65 points. One component fails = 3.33 points</a:t>
            </a:r>
          </a:p>
          <a:p>
            <a:pPr lvl="1"/>
            <a:r>
              <a:rPr lang="en-US" dirty="0" smtClean="0"/>
              <a:t>Score: 20-17 (rounded up) = 3 point deduction on scoring sheet.</a:t>
            </a:r>
          </a:p>
          <a:p>
            <a:endParaRPr lang="en-US" dirty="0" smtClean="0"/>
          </a:p>
          <a:p>
            <a:r>
              <a:rPr lang="en-US" dirty="0" smtClean="0"/>
              <a:t>68</a:t>
            </a:r>
            <a:r>
              <a:rPr lang="en-US" dirty="0"/>
              <a:t>-72 #13: </a:t>
            </a:r>
            <a:r>
              <a:rPr lang="en-US" sz="1700" dirty="0"/>
              <a:t>Headlight, Park Brake, Door Ajar, Seat Belt Warning</a:t>
            </a:r>
          </a:p>
          <a:p>
            <a:pPr lvl="1"/>
            <a:r>
              <a:rPr lang="en-US" dirty="0"/>
              <a:t>There are 4 functioning components. 25 points total.</a:t>
            </a:r>
          </a:p>
          <a:p>
            <a:pPr lvl="1"/>
            <a:r>
              <a:rPr lang="en-US" dirty="0"/>
              <a:t>Two are non-functioning. Two function as expected.</a:t>
            </a:r>
          </a:p>
          <a:p>
            <a:pPr lvl="1"/>
            <a:r>
              <a:rPr lang="en-US" dirty="0"/>
              <a:t>25 @ .50 = 12.5 points. </a:t>
            </a:r>
          </a:p>
          <a:p>
            <a:pPr lvl="1"/>
            <a:r>
              <a:rPr lang="en-US" dirty="0"/>
              <a:t>25-13 (rounded up) = 12 point deduction on scoring sheet.</a:t>
            </a:r>
          </a:p>
          <a:p>
            <a:pPr marL="411480" lvl="1" indent="0">
              <a:buNone/>
            </a:pPr>
            <a:endParaRPr lang="en-US" dirty="0"/>
          </a:p>
          <a:p>
            <a:r>
              <a:rPr lang="en-US" dirty="0" smtClean="0"/>
              <a:t>Some are tricky as you can see but it is our responsibility to judge fairly and against the standard.</a:t>
            </a:r>
            <a:endParaRPr lang="en-US" dirty="0"/>
          </a:p>
        </p:txBody>
      </p:sp>
      <p:sp>
        <p:nvSpPr>
          <p:cNvPr id="3" name="Title 2"/>
          <p:cNvSpPr>
            <a:spLocks noGrp="1"/>
          </p:cNvSpPr>
          <p:nvPr>
            <p:ph type="title"/>
          </p:nvPr>
        </p:nvSpPr>
        <p:spPr/>
        <p:txBody>
          <a:bodyPr/>
          <a:lstStyle/>
          <a:p>
            <a:r>
              <a:rPr lang="en-US" sz="3200" dirty="0" smtClean="0"/>
              <a:t>Performance-Functionality Example</a:t>
            </a:r>
            <a:endParaRPr lang="en-US" sz="3200" dirty="0"/>
          </a:p>
        </p:txBody>
      </p:sp>
    </p:spTree>
    <p:extLst>
      <p:ext uri="{BB962C8B-B14F-4D97-AF65-F5344CB8AC3E}">
        <p14:creationId xmlns:p14="http://schemas.microsoft.com/office/powerpoint/2010/main" val="10874276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Prior to engine start check;</a:t>
            </a:r>
          </a:p>
          <a:p>
            <a:pPr lvl="1"/>
            <a:r>
              <a:rPr lang="en-US" dirty="0" smtClean="0"/>
              <a:t>Fire Extinguisher Present</a:t>
            </a:r>
          </a:p>
          <a:p>
            <a:pPr lvl="1"/>
            <a:r>
              <a:rPr lang="en-US" dirty="0" smtClean="0"/>
              <a:t>Battery Disconnect Switch</a:t>
            </a:r>
          </a:p>
          <a:p>
            <a:pPr lvl="1"/>
            <a:r>
              <a:rPr lang="en-US" dirty="0" smtClean="0"/>
              <a:t>NCRS decal</a:t>
            </a:r>
          </a:p>
          <a:p>
            <a:r>
              <a:rPr lang="en-US" dirty="0" smtClean="0"/>
              <a:t>Not mandatory. Not required for Operations Judging.</a:t>
            </a:r>
          </a:p>
          <a:p>
            <a:r>
              <a:rPr lang="en-US" dirty="0" smtClean="0"/>
              <a:t>Recommendation: Fire Extinguisher should be present for safety reasons though there is no judging requirement for the owner to have one present.</a:t>
            </a:r>
          </a:p>
          <a:p>
            <a:r>
              <a:rPr lang="en-US" dirty="0" smtClean="0"/>
              <a:t>Flight- No repair or adjustments during test.</a:t>
            </a:r>
          </a:p>
          <a:p>
            <a:r>
              <a:rPr lang="en-US" dirty="0" smtClean="0"/>
              <a:t>Note: 10 points awarded for all three present. These points credited independent of operations judging section.</a:t>
            </a:r>
          </a:p>
          <a:p>
            <a:endParaRPr lang="en-US" dirty="0"/>
          </a:p>
        </p:txBody>
      </p:sp>
      <p:sp>
        <p:nvSpPr>
          <p:cNvPr id="3" name="Title 2"/>
          <p:cNvSpPr>
            <a:spLocks noGrp="1"/>
          </p:cNvSpPr>
          <p:nvPr>
            <p:ph type="title"/>
          </p:nvPr>
        </p:nvSpPr>
        <p:spPr/>
        <p:txBody>
          <a:bodyPr/>
          <a:lstStyle/>
          <a:p>
            <a:r>
              <a:rPr lang="en-US" sz="4400" dirty="0" smtClean="0"/>
              <a:t>Safe Practices - All years</a:t>
            </a:r>
            <a:endParaRPr lang="en-US" sz="4400" dirty="0"/>
          </a:p>
        </p:txBody>
      </p:sp>
    </p:spTree>
    <p:extLst>
      <p:ext uri="{BB962C8B-B14F-4D97-AF65-F5344CB8AC3E}">
        <p14:creationId xmlns:p14="http://schemas.microsoft.com/office/powerpoint/2010/main" val="21053438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000" dirty="0" smtClean="0"/>
              <a:t>Full deductions signed off by appropriate Team Leader</a:t>
            </a:r>
          </a:p>
          <a:p>
            <a:r>
              <a:rPr lang="en-US" sz="2000" dirty="0" smtClean="0"/>
              <a:t>Partial deductions allowed:</a:t>
            </a:r>
          </a:p>
          <a:p>
            <a:pPr lvl="1"/>
            <a:r>
              <a:rPr lang="en-US" sz="2000" dirty="0" smtClean="0"/>
              <a:t>Multiple items on line </a:t>
            </a:r>
            <a:r>
              <a:rPr lang="en-US" sz="1600" dirty="0" smtClean="0"/>
              <a:t>(examples)</a:t>
            </a:r>
          </a:p>
          <a:p>
            <a:pPr lvl="2"/>
            <a:r>
              <a:rPr lang="en-US" sz="1400" dirty="0" smtClean="0"/>
              <a:t>Gauge Operation, fuel, amp, temp, oil (53-55); </a:t>
            </a:r>
          </a:p>
          <a:p>
            <a:pPr lvl="2"/>
            <a:r>
              <a:rPr lang="en-US" sz="1400" dirty="0" smtClean="0"/>
              <a:t>Brake Light and Back-up Light (63-67);</a:t>
            </a:r>
          </a:p>
          <a:p>
            <a:pPr lvl="2"/>
            <a:r>
              <a:rPr lang="en-US" sz="1400" dirty="0" smtClean="0"/>
              <a:t>Heater, Defroster, and A.C. Operations (63-67);</a:t>
            </a:r>
          </a:p>
          <a:p>
            <a:pPr lvl="2"/>
            <a:r>
              <a:rPr lang="en-US" sz="1400" dirty="0" smtClean="0"/>
              <a:t>Interior Lights: Courtesy (2), rear compartment, glove box (68-72)</a:t>
            </a:r>
          </a:p>
          <a:p>
            <a:pPr lvl="2"/>
            <a:r>
              <a:rPr lang="en-US" sz="1400" dirty="0" smtClean="0"/>
              <a:t>Etc…</a:t>
            </a:r>
          </a:p>
          <a:p>
            <a:r>
              <a:rPr lang="en-US" sz="1800" dirty="0" smtClean="0"/>
              <a:t>Partial credit standard for the operating line item is “low”. </a:t>
            </a:r>
          </a:p>
          <a:p>
            <a:r>
              <a:rPr lang="en-US" sz="1800" dirty="0" smtClean="0"/>
              <a:t>Remember- judges may make partial deductions “for faulty or incomplete operations”</a:t>
            </a:r>
            <a:endParaRPr lang="en-US" sz="1400" dirty="0"/>
          </a:p>
        </p:txBody>
      </p:sp>
      <p:sp>
        <p:nvSpPr>
          <p:cNvPr id="3" name="Title 2"/>
          <p:cNvSpPr>
            <a:spLocks noGrp="1"/>
          </p:cNvSpPr>
          <p:nvPr>
            <p:ph type="title"/>
          </p:nvPr>
        </p:nvSpPr>
        <p:spPr/>
        <p:txBody>
          <a:bodyPr/>
          <a:lstStyle/>
          <a:p>
            <a:r>
              <a:rPr lang="en-US" dirty="0" smtClean="0"/>
              <a:t>Deductions</a:t>
            </a:r>
            <a:endParaRPr lang="en-US" dirty="0"/>
          </a:p>
        </p:txBody>
      </p:sp>
    </p:spTree>
    <p:extLst>
      <p:ext uri="{BB962C8B-B14F-4D97-AF65-F5344CB8AC3E}">
        <p14:creationId xmlns:p14="http://schemas.microsoft.com/office/powerpoint/2010/main" val="29569455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Engine must be COLD for choke and/or fast and slow idle judging. </a:t>
            </a:r>
          </a:p>
          <a:p>
            <a:r>
              <a:rPr lang="en-US" dirty="0" smtClean="0"/>
              <a:t>Should the logistics of an event make cold engines impossible, the Event Judging Chairman may delete choke operation/fast idle judging and owners </a:t>
            </a:r>
            <a:r>
              <a:rPr lang="en-US" b="1" dirty="0" smtClean="0">
                <a:solidFill>
                  <a:srgbClr val="FF0000"/>
                </a:solidFill>
              </a:rPr>
              <a:t>will not </a:t>
            </a:r>
            <a:r>
              <a:rPr lang="en-US" dirty="0" smtClean="0"/>
              <a:t>receive a deduction on that item.</a:t>
            </a:r>
          </a:p>
          <a:p>
            <a:r>
              <a:rPr lang="en-US" dirty="0" smtClean="0"/>
              <a:t>82 and newer cars do not have a choke. Fast and Slow idle does apply.</a:t>
            </a:r>
          </a:p>
          <a:p>
            <a:pPr lvl="1"/>
            <a:endParaRPr lang="en-US" dirty="0" smtClean="0"/>
          </a:p>
          <a:p>
            <a:pPr lvl="1"/>
            <a:r>
              <a:rPr lang="en-US" dirty="0" smtClean="0"/>
              <a:t>The following slides assume that the Event Judging Chairperson </a:t>
            </a:r>
            <a:r>
              <a:rPr lang="en-US" dirty="0" smtClean="0">
                <a:solidFill>
                  <a:srgbClr val="FF0000"/>
                </a:solidFill>
              </a:rPr>
              <a:t>has not </a:t>
            </a:r>
            <a:r>
              <a:rPr lang="en-US" dirty="0" smtClean="0"/>
              <a:t>provided this exemption.</a:t>
            </a:r>
            <a:endParaRPr lang="en-US" dirty="0"/>
          </a:p>
        </p:txBody>
      </p:sp>
      <p:sp>
        <p:nvSpPr>
          <p:cNvPr id="3" name="Title 2"/>
          <p:cNvSpPr>
            <a:spLocks noGrp="1"/>
          </p:cNvSpPr>
          <p:nvPr>
            <p:ph type="title"/>
          </p:nvPr>
        </p:nvSpPr>
        <p:spPr/>
        <p:txBody>
          <a:bodyPr/>
          <a:lstStyle/>
          <a:p>
            <a:r>
              <a:rPr lang="en-US" sz="4000" dirty="0" smtClean="0"/>
              <a:t>Fast &amp; Slow Idle Deductions</a:t>
            </a:r>
            <a:endParaRPr lang="en-US" sz="4000" dirty="0"/>
          </a:p>
        </p:txBody>
      </p:sp>
    </p:spTree>
    <p:extLst>
      <p:ext uri="{BB962C8B-B14F-4D97-AF65-F5344CB8AC3E}">
        <p14:creationId xmlns:p14="http://schemas.microsoft.com/office/powerpoint/2010/main" val="39548136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sz="2000" dirty="0" smtClean="0"/>
              <a:t>Choke Function (53-62)</a:t>
            </a:r>
          </a:p>
          <a:p>
            <a:r>
              <a:rPr lang="en-US" sz="2000" dirty="0" smtClean="0"/>
              <a:t>Choke: fast and Slow idle (63-67)</a:t>
            </a:r>
          </a:p>
          <a:p>
            <a:r>
              <a:rPr lang="en-US" sz="2000" dirty="0" smtClean="0"/>
              <a:t>Choke, fast and slow idle. (68-72) TCS </a:t>
            </a:r>
            <a:r>
              <a:rPr lang="en-US" sz="1500" dirty="0" smtClean="0"/>
              <a:t>(Temp </a:t>
            </a:r>
            <a:r>
              <a:rPr lang="en-US" sz="1500" dirty="0"/>
              <a:t>C</a:t>
            </a:r>
            <a:r>
              <a:rPr lang="en-US" sz="1500" dirty="0" smtClean="0"/>
              <a:t>ontrolled </a:t>
            </a:r>
            <a:r>
              <a:rPr lang="en-US" sz="1500" dirty="0"/>
              <a:t>S</a:t>
            </a:r>
            <a:r>
              <a:rPr lang="en-US" sz="1500" dirty="0" smtClean="0"/>
              <a:t>park) </a:t>
            </a:r>
            <a:r>
              <a:rPr lang="en-US" sz="2000" dirty="0" smtClean="0"/>
              <a:t>or CEC </a:t>
            </a:r>
            <a:r>
              <a:rPr lang="en-US" sz="1500" dirty="0" smtClean="0"/>
              <a:t>(Combined </a:t>
            </a:r>
            <a:r>
              <a:rPr lang="en-US" sz="1500" dirty="0"/>
              <a:t>E</a:t>
            </a:r>
            <a:r>
              <a:rPr lang="en-US" sz="1500" dirty="0" smtClean="0"/>
              <a:t>mission </a:t>
            </a:r>
            <a:r>
              <a:rPr lang="en-US" sz="1500" dirty="0"/>
              <a:t>C</a:t>
            </a:r>
            <a:r>
              <a:rPr lang="en-US" sz="1500" dirty="0" smtClean="0"/>
              <a:t>ontrol) and 1972 anti-dieseling solenoid</a:t>
            </a:r>
            <a:r>
              <a:rPr lang="en-US" sz="2000" dirty="0" smtClean="0"/>
              <a:t>.</a:t>
            </a:r>
          </a:p>
          <a:p>
            <a:r>
              <a:rPr lang="en-US" sz="2000" dirty="0" smtClean="0"/>
              <a:t>Check for COLD engine (73-99)</a:t>
            </a:r>
          </a:p>
          <a:p>
            <a:endParaRPr lang="en-US" sz="2000" dirty="0" smtClean="0"/>
          </a:p>
          <a:p>
            <a:r>
              <a:rPr lang="en-US" sz="2000" dirty="0" smtClean="0"/>
              <a:t>1967 </a:t>
            </a:r>
            <a:r>
              <a:rPr lang="en-US" sz="2000" dirty="0"/>
              <a:t>and prior- Choke that falls on 2</a:t>
            </a:r>
            <a:r>
              <a:rPr lang="en-US" sz="2000" baseline="30000" dirty="0"/>
              <a:t>nd</a:t>
            </a:r>
            <a:r>
              <a:rPr lang="en-US" sz="2000" dirty="0"/>
              <a:t> or 3</a:t>
            </a:r>
            <a:r>
              <a:rPr lang="en-US" sz="2000" baseline="30000" dirty="0"/>
              <a:t>rd</a:t>
            </a:r>
            <a:r>
              <a:rPr lang="en-US" sz="2000" dirty="0"/>
              <a:t> cam. Low idle only (per engine specification usually 500-800rpm</a:t>
            </a:r>
            <a:r>
              <a:rPr lang="en-US" sz="2000" b="1" dirty="0">
                <a:solidFill>
                  <a:schemeClr val="tx1"/>
                </a:solidFill>
              </a:rPr>
              <a:t>)</a:t>
            </a:r>
            <a:r>
              <a:rPr lang="en-US" sz="2000" b="1" dirty="0">
                <a:solidFill>
                  <a:srgbClr val="FF0000"/>
                </a:solidFill>
              </a:rPr>
              <a:t> </a:t>
            </a:r>
            <a:r>
              <a:rPr lang="en-US" sz="2000" b="1" dirty="0" smtClean="0">
                <a:solidFill>
                  <a:srgbClr val="FF0000"/>
                </a:solidFill>
              </a:rPr>
              <a:t>fails </a:t>
            </a:r>
            <a:r>
              <a:rPr lang="en-US" sz="2000" dirty="0" smtClean="0"/>
              <a:t>“choke function line item”.</a:t>
            </a:r>
            <a:endParaRPr lang="en-US" sz="2000" dirty="0"/>
          </a:p>
          <a:p>
            <a:endParaRPr lang="en-US" sz="2000" dirty="0"/>
          </a:p>
          <a:p>
            <a:r>
              <a:rPr lang="en-US" sz="2000" dirty="0" smtClean="0"/>
              <a:t>Mechanical and electric (12v heating element) chokes (53-72), if functioning properly, will always result in a cam-adjusted fast idle if the engine is not at normal operating temperature. Heat tube or wiring current executes normal operation of the spring “unwinding” (expansion) process.</a:t>
            </a:r>
          </a:p>
          <a:p>
            <a:endParaRPr lang="en-US" sz="2000" dirty="0" smtClean="0"/>
          </a:p>
          <a:p>
            <a:r>
              <a:rPr lang="en-US" sz="2000" dirty="0" smtClean="0"/>
              <a:t>No car should be judged for operations if the engine is already at/near normal operating temperature when Ops judging commences. Ambient temperature should not affect fast and slow idle operations. This is the owners responsibility alone.</a:t>
            </a:r>
            <a:endParaRPr lang="en-US" sz="2000" dirty="0"/>
          </a:p>
        </p:txBody>
      </p:sp>
      <p:sp>
        <p:nvSpPr>
          <p:cNvPr id="3" name="Title 2"/>
          <p:cNvSpPr>
            <a:spLocks noGrp="1"/>
          </p:cNvSpPr>
          <p:nvPr>
            <p:ph type="title"/>
          </p:nvPr>
        </p:nvSpPr>
        <p:spPr/>
        <p:txBody>
          <a:bodyPr/>
          <a:lstStyle/>
          <a:p>
            <a:r>
              <a:rPr lang="en-US" dirty="0" smtClean="0"/>
              <a:t>Choke Deductions</a:t>
            </a:r>
            <a:endParaRPr lang="en-US" dirty="0"/>
          </a:p>
        </p:txBody>
      </p:sp>
    </p:spTree>
    <p:extLst>
      <p:ext uri="{BB962C8B-B14F-4D97-AF65-F5344CB8AC3E}">
        <p14:creationId xmlns:p14="http://schemas.microsoft.com/office/powerpoint/2010/main" val="23031462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1600" dirty="0" smtClean="0"/>
              <a:t>Bi-Metallic (dissimilar metal) coils of the </a:t>
            </a:r>
            <a:r>
              <a:rPr lang="en-US" sz="1600" dirty="0"/>
              <a:t>B</a:t>
            </a:r>
            <a:r>
              <a:rPr lang="en-US" sz="1600" dirty="0" smtClean="0"/>
              <a:t>endix type, properly adjusted, begin to open at approximately 75 degrees F (fast idle conditions-enriched fuel/air mixture). These coils as designed will not reach full open until approximately 170 degrees F (low idle conditions-lean fuel/air mixture).</a:t>
            </a:r>
          </a:p>
          <a:p>
            <a:r>
              <a:rPr lang="en-US" sz="1600" dirty="0" smtClean="0"/>
              <a:t>It is not proper for a carburetor, with a properly adjusted choke, to perform at low idle simply due to ambient temperatures &lt; 100 degrees F. </a:t>
            </a:r>
          </a:p>
          <a:p>
            <a:r>
              <a:rPr lang="en-US" sz="1600" dirty="0" smtClean="0"/>
              <a:t>With an electric choke, there is little, if any, probability that the carburetor would perform at low idle due to any ambient temperature variable.</a:t>
            </a:r>
          </a:p>
          <a:p>
            <a:r>
              <a:rPr lang="en-US" sz="1600" dirty="0" smtClean="0"/>
              <a:t>Engine operating temp must be above 120 degrees F for the choke cam to operate off Fast Idle and allow kick-down of the linkage (choke spring partially open)</a:t>
            </a:r>
          </a:p>
          <a:p>
            <a:r>
              <a:rPr lang="en-US" sz="1600" dirty="0" smtClean="0"/>
              <a:t>Bi-Metallic (electric or not) are designed to open “slowly” or at a designed pace.</a:t>
            </a:r>
          </a:p>
          <a:p>
            <a:r>
              <a:rPr lang="en-US" sz="1600" dirty="0" smtClean="0"/>
              <a:t>Direct heat </a:t>
            </a:r>
            <a:r>
              <a:rPr lang="en-US" sz="1600" u="sng" dirty="0" smtClean="0"/>
              <a:t>can</a:t>
            </a:r>
            <a:r>
              <a:rPr lang="en-US" sz="1600" dirty="0" smtClean="0"/>
              <a:t> uncoil the spring a bit – (Arizona sun with hood open) but not to a low rpm idle out of the box. </a:t>
            </a:r>
          </a:p>
          <a:p>
            <a:r>
              <a:rPr lang="en-US" sz="1600" dirty="0" smtClean="0"/>
              <a:t>Bottom line – Don’t fall for the “It’s too hot today for my choke to work” excuse. Take the proper deduction and advise the team leader.</a:t>
            </a:r>
            <a:endParaRPr lang="en-US" sz="1600" dirty="0"/>
          </a:p>
        </p:txBody>
      </p:sp>
      <p:sp>
        <p:nvSpPr>
          <p:cNvPr id="3" name="Title 2"/>
          <p:cNvSpPr>
            <a:spLocks noGrp="1"/>
          </p:cNvSpPr>
          <p:nvPr>
            <p:ph type="title"/>
          </p:nvPr>
        </p:nvSpPr>
        <p:spPr/>
        <p:txBody>
          <a:bodyPr/>
          <a:lstStyle/>
          <a:p>
            <a:r>
              <a:rPr lang="en-US" dirty="0" smtClean="0"/>
              <a:t>Choke Deductions</a:t>
            </a:r>
            <a:endParaRPr lang="en-US" dirty="0"/>
          </a:p>
        </p:txBody>
      </p:sp>
    </p:spTree>
    <p:extLst>
      <p:ext uri="{BB962C8B-B14F-4D97-AF65-F5344CB8AC3E}">
        <p14:creationId xmlns:p14="http://schemas.microsoft.com/office/powerpoint/2010/main" val="550039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246214"/>
          </a:xfrm>
        </p:spPr>
        <p:txBody>
          <a:bodyPr>
            <a:normAutofit lnSpcReduction="10000"/>
          </a:bodyPr>
          <a:lstStyle/>
          <a:p>
            <a:r>
              <a:rPr lang="en-US" dirty="0" smtClean="0"/>
              <a:t>Included tips and comments regarding NCRS operational judging (or the judging process in particular) are based on my own 20+ years experience judging Corvettes as a member of the NCRS. All questions or specific issues should be appropriately addressed to the proper authority, including Chapter Judging Chairpersons, Team Leaders and the National Judging Chairman. My comments may/may not reflect their opinions and are meant to guide and assist development of your judging technique and experiences only.  </a:t>
            </a:r>
          </a:p>
          <a:p>
            <a:pPr lvl="4"/>
            <a:r>
              <a:rPr lang="en-US" dirty="0" smtClean="0"/>
              <a:t>Bob G</a:t>
            </a:r>
            <a:endParaRPr lang="en-US" dirty="0"/>
          </a:p>
        </p:txBody>
      </p:sp>
      <p:sp>
        <p:nvSpPr>
          <p:cNvPr id="3" name="Title 2"/>
          <p:cNvSpPr>
            <a:spLocks noGrp="1"/>
          </p:cNvSpPr>
          <p:nvPr>
            <p:ph type="title"/>
          </p:nvPr>
        </p:nvSpPr>
        <p:spPr/>
        <p:txBody>
          <a:bodyPr/>
          <a:lstStyle/>
          <a:p>
            <a:r>
              <a:rPr lang="en-US" dirty="0" smtClean="0"/>
              <a:t>Disclaimer</a:t>
            </a:r>
            <a:endParaRPr lang="en-US" dirty="0"/>
          </a:p>
        </p:txBody>
      </p:sp>
    </p:spTree>
    <p:extLst>
      <p:ext uri="{BB962C8B-B14F-4D97-AF65-F5344CB8AC3E}">
        <p14:creationId xmlns:p14="http://schemas.microsoft.com/office/powerpoint/2010/main" val="31982590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170219"/>
          </a:xfrm>
        </p:spPr>
        <p:txBody>
          <a:bodyPr>
            <a:normAutofit fontScale="70000" lnSpcReduction="20000"/>
          </a:bodyPr>
          <a:lstStyle/>
          <a:p>
            <a:r>
              <a:rPr lang="en-US" dirty="0" smtClean="0"/>
              <a:t>Some Scoring Sheets state “Mark factory delete with n/a”. </a:t>
            </a:r>
            <a:r>
              <a:rPr lang="en-US" dirty="0"/>
              <a:t>If a car does not have an option listed on the score sheet place a slash in the scoring box.</a:t>
            </a:r>
            <a:endParaRPr lang="en-US" dirty="0" smtClean="0"/>
          </a:p>
          <a:p>
            <a:r>
              <a:rPr lang="en-US" dirty="0"/>
              <a:t>Any options deleted or added from what the car had when it left the factory calls for a full deduction. Dealer installed options are a full deduction.</a:t>
            </a:r>
          </a:p>
          <a:p>
            <a:r>
              <a:rPr lang="en-US" dirty="0" smtClean="0"/>
              <a:t>Always give full credit value (no deduction - a slash) to a factory deleted component. Mark n/a in the comments section only. Do not write n/a in the scoring box on the scoring sheet.</a:t>
            </a:r>
          </a:p>
          <a:p>
            <a:r>
              <a:rPr lang="en-US" dirty="0" smtClean="0"/>
              <a:t>Any component deleted after dealer preparation is deducted for performance/functionality accordingly.</a:t>
            </a:r>
          </a:p>
          <a:p>
            <a:r>
              <a:rPr lang="en-US" dirty="0"/>
              <a:t>Separate CD or tape radio aftermarket installations are not a </a:t>
            </a:r>
            <a:r>
              <a:rPr lang="en-US" dirty="0" smtClean="0"/>
              <a:t>deduction </a:t>
            </a:r>
            <a:r>
              <a:rPr lang="en-US" dirty="0"/>
              <a:t>if the factory installed radio is fully functional and operates as required in the judging manual</a:t>
            </a:r>
            <a:r>
              <a:rPr lang="en-US" dirty="0" smtClean="0"/>
              <a:t>.</a:t>
            </a:r>
          </a:p>
          <a:p>
            <a:r>
              <a:rPr lang="en-US" dirty="0"/>
              <a:t>Not typical gauges are do not call for a deduction if they function as the factory gauges. Additional non typical gauges do not call for a deduction (ex oil temp on early cars). </a:t>
            </a:r>
          </a:p>
        </p:txBody>
      </p:sp>
      <p:sp>
        <p:nvSpPr>
          <p:cNvPr id="3" name="Title 2"/>
          <p:cNvSpPr>
            <a:spLocks noGrp="1"/>
          </p:cNvSpPr>
          <p:nvPr>
            <p:ph type="title"/>
          </p:nvPr>
        </p:nvSpPr>
        <p:spPr/>
        <p:txBody>
          <a:bodyPr/>
          <a:lstStyle/>
          <a:p>
            <a:r>
              <a:rPr lang="en-US" sz="3600" dirty="0" smtClean="0"/>
              <a:t>Correction</a:t>
            </a:r>
            <a:endParaRPr lang="en-US" sz="3600" dirty="0"/>
          </a:p>
        </p:txBody>
      </p:sp>
    </p:spTree>
    <p:extLst>
      <p:ext uri="{BB962C8B-B14F-4D97-AF65-F5344CB8AC3E}">
        <p14:creationId xmlns:p14="http://schemas.microsoft.com/office/powerpoint/2010/main" val="14146484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Components that have been added or altered due to owner inspiration and affect the performance or functionality of the line item component result in a failure deduction of the component.</a:t>
            </a:r>
          </a:p>
          <a:p>
            <a:r>
              <a:rPr lang="en-US" dirty="0" smtClean="0"/>
              <a:t>Ex. Clocks with quartz movement</a:t>
            </a:r>
          </a:p>
          <a:p>
            <a:r>
              <a:rPr lang="en-US" dirty="0" smtClean="0"/>
              <a:t>Aftermarket air conditioning systems added where none existed at dealer preparation.</a:t>
            </a:r>
          </a:p>
          <a:p>
            <a:r>
              <a:rPr lang="en-US" dirty="0" smtClean="0"/>
              <a:t>CD or tape radio systems non-evident/available at dealer preparation</a:t>
            </a:r>
          </a:p>
          <a:p>
            <a:r>
              <a:rPr lang="en-US" dirty="0" smtClean="0"/>
              <a:t>Non-Typical gauges to monitor vehicle performance</a:t>
            </a:r>
          </a:p>
          <a:p>
            <a:endParaRPr lang="en-US" dirty="0" smtClean="0"/>
          </a:p>
          <a:p>
            <a:endParaRPr lang="en-US" dirty="0" smtClean="0"/>
          </a:p>
          <a:p>
            <a:endParaRPr lang="en-US" dirty="0" smtClean="0"/>
          </a:p>
          <a:p>
            <a:endParaRPr lang="en-US" dirty="0"/>
          </a:p>
        </p:txBody>
      </p:sp>
      <p:sp>
        <p:nvSpPr>
          <p:cNvPr id="3" name="Title 2"/>
          <p:cNvSpPr>
            <a:spLocks noGrp="1"/>
          </p:cNvSpPr>
          <p:nvPr>
            <p:ph type="title"/>
          </p:nvPr>
        </p:nvSpPr>
        <p:spPr>
          <a:xfrm>
            <a:off x="688490" y="245078"/>
            <a:ext cx="7756263" cy="1470465"/>
          </a:xfrm>
        </p:spPr>
        <p:txBody>
          <a:bodyPr/>
          <a:lstStyle/>
          <a:p>
            <a:r>
              <a:rPr lang="en-US" sz="3600" dirty="0" smtClean="0"/>
              <a:t>Owner inspired additions</a:t>
            </a:r>
            <a:endParaRPr lang="en-US" sz="3600" dirty="0"/>
          </a:p>
        </p:txBody>
      </p:sp>
    </p:spTree>
    <p:extLst>
      <p:ext uri="{BB962C8B-B14F-4D97-AF65-F5344CB8AC3E}">
        <p14:creationId xmlns:p14="http://schemas.microsoft.com/office/powerpoint/2010/main" val="28019819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1800" dirty="0" smtClean="0"/>
              <a:t>Owners that have non-factory </a:t>
            </a:r>
            <a:r>
              <a:rPr lang="en-US" sz="1800" dirty="0"/>
              <a:t>s</a:t>
            </a:r>
            <a:r>
              <a:rPr lang="en-US" sz="1800" dirty="0" smtClean="0"/>
              <a:t>ide exhaust added (not factory installed) do not automatically receive a deduction for operations judging unless the sound of the exhaust (too loud or inconsistent with dealer prep performance) is identified. </a:t>
            </a:r>
            <a:r>
              <a:rPr lang="en-US" sz="1800" dirty="0"/>
              <a:t>Cars without mufflers do not automatically receive a deduction. </a:t>
            </a:r>
            <a:r>
              <a:rPr lang="en-US" sz="1800"/>
              <a:t>A deduction is warranted for the sound that deviates from what the sound was as shipped from the factory.</a:t>
            </a:r>
            <a:endParaRPr lang="en-US" sz="1800" dirty="0" smtClean="0"/>
          </a:p>
          <a:p>
            <a:r>
              <a:rPr lang="en-US" sz="1800" dirty="0" smtClean="0"/>
              <a:t>This is based on information provided by a National Team Leader when the question of non-factory installed side pipe PV disqualification came up.</a:t>
            </a:r>
          </a:p>
          <a:p>
            <a:r>
              <a:rPr lang="en-US" sz="1800" dirty="0" smtClean="0"/>
              <a:t>Consult with Exterior and Chassis teams regarding all non-factory installed N14 equipped vehicles. Special attention to the exhaust “note” (1965-67 #19, 1969 #19/#20) is recommended. An appropriate deduction for non-typical exhaust note under these circumstances is advised.</a:t>
            </a:r>
            <a:endParaRPr lang="en-US" sz="1800" dirty="0"/>
          </a:p>
        </p:txBody>
      </p:sp>
      <p:sp>
        <p:nvSpPr>
          <p:cNvPr id="3" name="Title 2"/>
          <p:cNvSpPr>
            <a:spLocks noGrp="1"/>
          </p:cNvSpPr>
          <p:nvPr>
            <p:ph type="title"/>
          </p:nvPr>
        </p:nvSpPr>
        <p:spPr/>
        <p:txBody>
          <a:bodyPr/>
          <a:lstStyle/>
          <a:p>
            <a:r>
              <a:rPr lang="en-US" dirty="0" smtClean="0"/>
              <a:t>Converted Exhaust</a:t>
            </a:r>
            <a:endParaRPr lang="en-US" dirty="0"/>
          </a:p>
        </p:txBody>
      </p:sp>
    </p:spTree>
    <p:extLst>
      <p:ext uri="{BB962C8B-B14F-4D97-AF65-F5344CB8AC3E}">
        <p14:creationId xmlns:p14="http://schemas.microsoft.com/office/powerpoint/2010/main" val="3954878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Dealer installed options are a full deduction.</a:t>
            </a:r>
          </a:p>
          <a:p>
            <a:r>
              <a:rPr lang="en-US" dirty="0"/>
              <a:t>Separate CD or tape radio aftermarket installations are not a deductions if the factory installed radio is fully functional and operates as required in the judging manual.</a:t>
            </a:r>
          </a:p>
          <a:p>
            <a:r>
              <a:rPr lang="en-US" dirty="0"/>
              <a:t>Not typical gauges </a:t>
            </a:r>
            <a:r>
              <a:rPr lang="en-US" dirty="0" smtClean="0"/>
              <a:t>do </a:t>
            </a:r>
            <a:r>
              <a:rPr lang="en-US" dirty="0"/>
              <a:t>not call for a deduction if they function as the factory gauges. </a:t>
            </a:r>
            <a:endParaRPr lang="en-US" dirty="0" smtClean="0"/>
          </a:p>
          <a:p>
            <a:r>
              <a:rPr lang="en-US" dirty="0" smtClean="0"/>
              <a:t>Additional </a:t>
            </a:r>
            <a:r>
              <a:rPr lang="en-US" dirty="0"/>
              <a:t>non typical gauges do not call for a deduction (ex oil temp on early cars). </a:t>
            </a:r>
          </a:p>
        </p:txBody>
      </p:sp>
      <p:sp>
        <p:nvSpPr>
          <p:cNvPr id="3" name="Title 2"/>
          <p:cNvSpPr>
            <a:spLocks noGrp="1"/>
          </p:cNvSpPr>
          <p:nvPr>
            <p:ph type="title"/>
          </p:nvPr>
        </p:nvSpPr>
        <p:spPr/>
        <p:txBody>
          <a:bodyPr/>
          <a:lstStyle/>
          <a:p>
            <a:r>
              <a:rPr lang="en-US" dirty="0" smtClean="0"/>
              <a:t>Options</a:t>
            </a:r>
            <a:endParaRPr lang="en-US" dirty="0"/>
          </a:p>
        </p:txBody>
      </p:sp>
    </p:spTree>
    <p:extLst>
      <p:ext uri="{BB962C8B-B14F-4D97-AF65-F5344CB8AC3E}">
        <p14:creationId xmlns:p14="http://schemas.microsoft.com/office/powerpoint/2010/main" val="11150092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1800" dirty="0" smtClean="0"/>
              <a:t>Do everything in your power to not damage the vehicle that you are judging. </a:t>
            </a:r>
          </a:p>
          <a:p>
            <a:r>
              <a:rPr lang="en-US" sz="1800" b="1" dirty="0">
                <a:solidFill>
                  <a:srgbClr val="008000"/>
                </a:solidFill>
              </a:rPr>
              <a:t>S</a:t>
            </a:r>
            <a:r>
              <a:rPr lang="en-US" sz="1800" b="1" dirty="0" smtClean="0">
                <a:solidFill>
                  <a:srgbClr val="008000"/>
                </a:solidFill>
              </a:rPr>
              <a:t>afety</a:t>
            </a:r>
            <a:r>
              <a:rPr lang="en-US" sz="1800" dirty="0" smtClean="0"/>
              <a:t> is paramount when judging operations. The vehicle will be running. It is your team’s responsibility to determine if the vehicle and its owner can operate the vehicle in a safe manner. If you have any concerns, voice them to the team leader </a:t>
            </a:r>
            <a:r>
              <a:rPr lang="en-US" sz="1800" b="1" dirty="0" smtClean="0"/>
              <a:t>before</a:t>
            </a:r>
            <a:r>
              <a:rPr lang="en-US" sz="1800" dirty="0" smtClean="0"/>
              <a:t> proceeding.</a:t>
            </a:r>
          </a:p>
          <a:p>
            <a:r>
              <a:rPr lang="en-US" sz="1800" dirty="0" smtClean="0"/>
              <a:t>Check thoroughly for any leaks, </a:t>
            </a:r>
            <a:r>
              <a:rPr lang="en-US" sz="1800" b="1" dirty="0" smtClean="0">
                <a:solidFill>
                  <a:srgbClr val="FF0000"/>
                </a:solidFill>
              </a:rPr>
              <a:t>especially fuel </a:t>
            </a:r>
            <a:r>
              <a:rPr lang="en-US" sz="1800" dirty="0" smtClean="0"/>
              <a:t>before beginning the Operations Judging process. Fuel leak of any type will STOP judging process. Seek instruction from Team Leader and Judging Chairpersons immediately.</a:t>
            </a:r>
          </a:p>
          <a:p>
            <a:r>
              <a:rPr lang="en-US" sz="1800" dirty="0" smtClean="0"/>
              <a:t>Confirm a proper fire extinguisher is at the ready. A proper fire extinguisher has an “</a:t>
            </a:r>
            <a:r>
              <a:rPr lang="en-US" sz="1800" b="1" dirty="0" smtClean="0">
                <a:solidFill>
                  <a:srgbClr val="FF0000"/>
                </a:solidFill>
              </a:rPr>
              <a:t>ABC</a:t>
            </a:r>
            <a:r>
              <a:rPr lang="en-US" sz="1800" dirty="0" smtClean="0"/>
              <a:t>” rating: </a:t>
            </a:r>
            <a:r>
              <a:rPr lang="en-US" sz="1800" b="1" dirty="0" smtClean="0">
                <a:solidFill>
                  <a:srgbClr val="FF0000"/>
                </a:solidFill>
              </a:rPr>
              <a:t>A</a:t>
            </a:r>
            <a:r>
              <a:rPr lang="en-US" sz="1800" dirty="0" smtClean="0"/>
              <a:t>-paper, cloth, </a:t>
            </a:r>
            <a:r>
              <a:rPr lang="en-US" sz="1800" b="1" dirty="0" smtClean="0">
                <a:solidFill>
                  <a:srgbClr val="FF0000"/>
                </a:solidFill>
              </a:rPr>
              <a:t>B</a:t>
            </a:r>
            <a:r>
              <a:rPr lang="en-US" sz="1800" dirty="0" smtClean="0"/>
              <a:t>- liquid, </a:t>
            </a:r>
            <a:r>
              <a:rPr lang="en-US" sz="1800" b="1" dirty="0" smtClean="0">
                <a:solidFill>
                  <a:srgbClr val="FF0000"/>
                </a:solidFill>
              </a:rPr>
              <a:t>C</a:t>
            </a:r>
            <a:r>
              <a:rPr lang="en-US" sz="1800" dirty="0" smtClean="0"/>
              <a:t>- electrical components.</a:t>
            </a:r>
            <a:endParaRPr lang="en-US" sz="1800" dirty="0"/>
          </a:p>
        </p:txBody>
      </p:sp>
      <p:sp>
        <p:nvSpPr>
          <p:cNvPr id="3" name="Title 2"/>
          <p:cNvSpPr>
            <a:spLocks noGrp="1"/>
          </p:cNvSpPr>
          <p:nvPr>
            <p:ph type="title"/>
          </p:nvPr>
        </p:nvSpPr>
        <p:spPr/>
        <p:txBody>
          <a:bodyPr/>
          <a:lstStyle/>
          <a:p>
            <a:r>
              <a:rPr lang="en-US" dirty="0" smtClean="0"/>
              <a:t>Safe Ops &amp; Etiquette</a:t>
            </a:r>
            <a:endParaRPr lang="en-US" dirty="0"/>
          </a:p>
        </p:txBody>
      </p:sp>
    </p:spTree>
    <p:extLst>
      <p:ext uri="{BB962C8B-B14F-4D97-AF65-F5344CB8AC3E}">
        <p14:creationId xmlns:p14="http://schemas.microsoft.com/office/powerpoint/2010/main" val="20635080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not stand (or let bystanders stand) directly in front or rear of the vehicle during engine start.</a:t>
            </a:r>
          </a:p>
          <a:p>
            <a:r>
              <a:rPr lang="en-US" dirty="0" smtClean="0"/>
              <a:t>Do not allow any other judging team, team leader (me), or owner underneath the car during operations judging. Even if the engine is not running! Your team is in charge!</a:t>
            </a:r>
          </a:p>
          <a:p>
            <a:r>
              <a:rPr lang="en-US" dirty="0" smtClean="0"/>
              <a:t>Battery will be connected during Ops judging. Frayed wiring, sparking/grounding of any component will STOP test. (Same as a fuel leak)</a:t>
            </a:r>
          </a:p>
          <a:p>
            <a:endParaRPr lang="en-US" dirty="0"/>
          </a:p>
        </p:txBody>
      </p:sp>
      <p:sp>
        <p:nvSpPr>
          <p:cNvPr id="3" name="Title 2"/>
          <p:cNvSpPr>
            <a:spLocks noGrp="1"/>
          </p:cNvSpPr>
          <p:nvPr>
            <p:ph type="title"/>
          </p:nvPr>
        </p:nvSpPr>
        <p:spPr/>
        <p:txBody>
          <a:bodyPr/>
          <a:lstStyle/>
          <a:p>
            <a:r>
              <a:rPr lang="en-US" dirty="0" smtClean="0"/>
              <a:t>Safety Ops and Etiquette</a:t>
            </a:r>
            <a:endParaRPr lang="en-US" dirty="0"/>
          </a:p>
        </p:txBody>
      </p:sp>
    </p:spTree>
    <p:extLst>
      <p:ext uri="{BB962C8B-B14F-4D97-AF65-F5344CB8AC3E}">
        <p14:creationId xmlns:p14="http://schemas.microsoft.com/office/powerpoint/2010/main" val="2932592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smtClean="0"/>
              <a:t>It is reasonable for a judge to enter the vehicle’s driver/passenger compartment to inspect operational components.</a:t>
            </a:r>
          </a:p>
          <a:p>
            <a:r>
              <a:rPr lang="en-US" dirty="0" smtClean="0"/>
              <a:t>Ask permission from owner to enter.</a:t>
            </a:r>
          </a:p>
          <a:p>
            <a:r>
              <a:rPr lang="en-US" dirty="0" smtClean="0"/>
              <a:t>Remove all sharp objects, magnets, mirrors, etc… from pockets prior to entering.</a:t>
            </a:r>
          </a:p>
          <a:p>
            <a:r>
              <a:rPr lang="en-US" dirty="0" smtClean="0"/>
              <a:t>Never use seat cushions for anything except what they are - a seat. It is not a writing table or a “hand/elbow/knee” support. </a:t>
            </a:r>
          </a:p>
          <a:p>
            <a:r>
              <a:rPr lang="en-US" dirty="0" smtClean="0"/>
              <a:t>All functions must be completed by the owner or NCRS approved owner-assigned representative. </a:t>
            </a:r>
          </a:p>
          <a:p>
            <a:r>
              <a:rPr lang="en-US" dirty="0" smtClean="0"/>
              <a:t>Operations Judges do not use keys to open locks, work vents on the passenger side of vehicle, open/close doors, depress cigar lighters, release parking brakes, etc…</a:t>
            </a:r>
          </a:p>
          <a:p>
            <a:r>
              <a:rPr lang="en-US" dirty="0" smtClean="0"/>
              <a:t>Judges work most effectively when they work together, </a:t>
            </a:r>
            <a:r>
              <a:rPr lang="en-US" dirty="0" err="1" smtClean="0"/>
              <a:t>ie</a:t>
            </a:r>
            <a:r>
              <a:rPr lang="en-US" dirty="0" smtClean="0"/>
              <a:t>…front/rear, Driver/Passenger.</a:t>
            </a:r>
          </a:p>
          <a:p>
            <a:endParaRPr lang="en-US" dirty="0" smtClean="0"/>
          </a:p>
          <a:p>
            <a:endParaRPr lang="en-US" dirty="0"/>
          </a:p>
        </p:txBody>
      </p:sp>
      <p:sp>
        <p:nvSpPr>
          <p:cNvPr id="3" name="Title 2"/>
          <p:cNvSpPr>
            <a:spLocks noGrp="1"/>
          </p:cNvSpPr>
          <p:nvPr>
            <p:ph type="title"/>
          </p:nvPr>
        </p:nvSpPr>
        <p:spPr/>
        <p:txBody>
          <a:bodyPr/>
          <a:lstStyle/>
          <a:p>
            <a:r>
              <a:rPr lang="en-US" dirty="0" smtClean="0"/>
              <a:t>Etiquette</a:t>
            </a:r>
            <a:endParaRPr lang="en-US" dirty="0"/>
          </a:p>
        </p:txBody>
      </p:sp>
    </p:spTree>
    <p:extLst>
      <p:ext uri="{BB962C8B-B14F-4D97-AF65-F5344CB8AC3E}">
        <p14:creationId xmlns:p14="http://schemas.microsoft.com/office/powerpoint/2010/main" val="5973665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1800" dirty="0" smtClean="0"/>
              <a:t>Vehicles with engines running must be carefully monitored. Follow closely the scoring sheet instruction to STOP engine at the appropriate time. Do not allow engine to run excessively. </a:t>
            </a:r>
          </a:p>
          <a:p>
            <a:r>
              <a:rPr lang="en-US" sz="1800" dirty="0" smtClean="0"/>
              <a:t>Scoring sheet components may be reviewed in any order the judges deem acceptable provided the line item grouping of engine ON and engine OFF status items are not mixed.</a:t>
            </a:r>
          </a:p>
          <a:p>
            <a:r>
              <a:rPr lang="en-US" sz="1800" dirty="0" smtClean="0"/>
              <a:t>Cover fenders as necessary</a:t>
            </a:r>
          </a:p>
          <a:p>
            <a:r>
              <a:rPr lang="en-US" sz="1800" dirty="0" smtClean="0"/>
              <a:t>Use blanket or car cover to shade light for better interior light inspection</a:t>
            </a:r>
          </a:p>
          <a:p>
            <a:r>
              <a:rPr lang="en-US" sz="1800" dirty="0" smtClean="0"/>
              <a:t>At completion of judging, each judge signs scoring sheet. </a:t>
            </a:r>
          </a:p>
          <a:p>
            <a:r>
              <a:rPr lang="en-US" sz="1800" dirty="0" smtClean="0"/>
              <a:t>Review full deducts with team leader.</a:t>
            </a:r>
          </a:p>
          <a:p>
            <a:r>
              <a:rPr lang="en-US" sz="1800" dirty="0" smtClean="0"/>
              <a:t>Review findings with owner.</a:t>
            </a:r>
          </a:p>
          <a:p>
            <a:r>
              <a:rPr lang="en-US" sz="1800" dirty="0" smtClean="0"/>
              <a:t>Owner signs</a:t>
            </a:r>
          </a:p>
          <a:p>
            <a:r>
              <a:rPr lang="en-US" sz="1800" dirty="0" smtClean="0"/>
              <a:t>Scoring sheets to Team Leader for log and tabulation</a:t>
            </a:r>
          </a:p>
          <a:p>
            <a:endParaRPr lang="en-US" sz="1800" dirty="0" smtClean="0"/>
          </a:p>
          <a:p>
            <a:endParaRPr lang="en-US" sz="1800" dirty="0" smtClean="0"/>
          </a:p>
        </p:txBody>
      </p:sp>
      <p:sp>
        <p:nvSpPr>
          <p:cNvPr id="3" name="Title 2"/>
          <p:cNvSpPr>
            <a:spLocks noGrp="1"/>
          </p:cNvSpPr>
          <p:nvPr>
            <p:ph type="title"/>
          </p:nvPr>
        </p:nvSpPr>
        <p:spPr/>
        <p:txBody>
          <a:bodyPr/>
          <a:lstStyle/>
          <a:p>
            <a:r>
              <a:rPr lang="en-US" dirty="0" smtClean="0"/>
              <a:t>Etiquette</a:t>
            </a:r>
            <a:endParaRPr lang="en-US" dirty="0"/>
          </a:p>
        </p:txBody>
      </p:sp>
    </p:spTree>
    <p:extLst>
      <p:ext uri="{BB962C8B-B14F-4D97-AF65-F5344CB8AC3E}">
        <p14:creationId xmlns:p14="http://schemas.microsoft.com/office/powerpoint/2010/main" val="16806550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Judges - Be patient. </a:t>
            </a:r>
          </a:p>
          <a:p>
            <a:r>
              <a:rPr lang="en-US" dirty="0" smtClean="0"/>
              <a:t>Judges and owners - Fewer cars at meet judging events sometimes requires operations judging to be delayed for safety reasons.</a:t>
            </a:r>
          </a:p>
          <a:p>
            <a:r>
              <a:rPr lang="en-US" dirty="0" smtClean="0"/>
              <a:t>Take your time</a:t>
            </a:r>
          </a:p>
          <a:p>
            <a:r>
              <a:rPr lang="en-US" dirty="0" smtClean="0"/>
              <a:t>Be fair and objective.</a:t>
            </a:r>
          </a:p>
          <a:p>
            <a:r>
              <a:rPr lang="en-US" dirty="0" smtClean="0"/>
              <a:t>Most importantly – Follow NCRS protocols and </a:t>
            </a:r>
            <a:r>
              <a:rPr lang="en-US" u="sng" smtClean="0"/>
              <a:t>keep everyone safe</a:t>
            </a:r>
            <a:r>
              <a:rPr lang="en-US" dirty="0" smtClean="0"/>
              <a:t>.</a:t>
            </a:r>
          </a:p>
          <a:p>
            <a:pPr marL="0" indent="0">
              <a:buNone/>
            </a:pPr>
            <a:endParaRPr lang="en-US" dirty="0"/>
          </a:p>
        </p:txBody>
      </p:sp>
      <p:sp>
        <p:nvSpPr>
          <p:cNvPr id="3" name="Title 2"/>
          <p:cNvSpPr>
            <a:spLocks noGrp="1"/>
          </p:cNvSpPr>
          <p:nvPr>
            <p:ph type="title"/>
          </p:nvPr>
        </p:nvSpPr>
        <p:spPr/>
        <p:txBody>
          <a:bodyPr/>
          <a:lstStyle/>
          <a:p>
            <a:r>
              <a:rPr lang="en-US" dirty="0" smtClean="0"/>
              <a:t>Lastly</a:t>
            </a:r>
            <a:endParaRPr lang="en-US" dirty="0"/>
          </a:p>
        </p:txBody>
      </p:sp>
    </p:spTree>
    <p:extLst>
      <p:ext uri="{BB962C8B-B14F-4D97-AF65-F5344CB8AC3E}">
        <p14:creationId xmlns:p14="http://schemas.microsoft.com/office/powerpoint/2010/main" val="2932592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r>
              <a:rPr lang="en-US" dirty="0" smtClean="0"/>
              <a:t>Thanks!</a:t>
            </a:r>
            <a:endParaRPr lang="en-US" dirty="0"/>
          </a:p>
        </p:txBody>
      </p:sp>
    </p:spTree>
    <p:extLst>
      <p:ext uri="{BB962C8B-B14F-4D97-AF65-F5344CB8AC3E}">
        <p14:creationId xmlns:p14="http://schemas.microsoft.com/office/powerpoint/2010/main" val="597366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NCRS Flight Judging</a:t>
            </a:r>
            <a:endParaRPr lang="en-US" dirty="0"/>
          </a:p>
        </p:txBody>
      </p:sp>
      <p:pic>
        <p:nvPicPr>
          <p:cNvPr id="6" name="Content Placeholder 5" descr="Screen Shot 2017-10-05 at 1.23.29 PM.png"/>
          <p:cNvPicPr>
            <a:picLocks noGrp="1" noChangeAspect="1"/>
          </p:cNvPicPr>
          <p:nvPr>
            <p:ph idx="1"/>
          </p:nvPr>
        </p:nvPicPr>
        <p:blipFill rotWithShape="1">
          <a:blip r:embed="rId2">
            <a:extLst>
              <a:ext uri="{28A0092B-C50C-407E-A947-70E740481C1C}">
                <a14:useLocalDpi xmlns:a14="http://schemas.microsoft.com/office/drawing/2010/main" val="0"/>
              </a:ext>
            </a:extLst>
          </a:blip>
          <a:srcRect t="-12185" b="-12185"/>
          <a:stretch/>
        </p:blipFill>
        <p:spPr>
          <a:xfrm>
            <a:off x="497962" y="1978183"/>
            <a:ext cx="8445500" cy="3878263"/>
          </a:xfrm>
        </p:spPr>
      </p:pic>
      <p:sp>
        <p:nvSpPr>
          <p:cNvPr id="2" name="TextBox 1"/>
          <p:cNvSpPr txBox="1"/>
          <p:nvPr/>
        </p:nvSpPr>
        <p:spPr>
          <a:xfrm>
            <a:off x="497962" y="5738153"/>
            <a:ext cx="8445500" cy="954107"/>
          </a:xfrm>
          <a:prstGeom prst="rect">
            <a:avLst/>
          </a:prstGeom>
          <a:noFill/>
        </p:spPr>
        <p:txBody>
          <a:bodyPr wrap="square" rtlCol="0">
            <a:spAutoFit/>
          </a:bodyPr>
          <a:lstStyle/>
          <a:p>
            <a:r>
              <a:rPr lang="en-US" sz="1400" dirty="0" smtClean="0"/>
              <a:t>Team leader </a:t>
            </a:r>
            <a:r>
              <a:rPr lang="en-US" sz="1400" dirty="0"/>
              <a:t>n</a:t>
            </a:r>
            <a:r>
              <a:rPr lang="en-US" sz="1400" dirty="0" smtClean="0"/>
              <a:t>ote: 10 </a:t>
            </a:r>
            <a:r>
              <a:rPr lang="en-US" sz="1400" dirty="0"/>
              <a:t>points </a:t>
            </a:r>
            <a:r>
              <a:rPr lang="en-US" sz="1400" dirty="0" smtClean="0"/>
              <a:t>are </a:t>
            </a:r>
            <a:r>
              <a:rPr lang="en-US" sz="1400" dirty="0"/>
              <a:t>obtained with the battery cut off, NCRS decal, and fire extinguisher. A small percentage of </a:t>
            </a:r>
            <a:r>
              <a:rPr lang="en-US" sz="1400" dirty="0" smtClean="0"/>
              <a:t>cars </a:t>
            </a:r>
            <a:r>
              <a:rPr lang="en-US" sz="1400" dirty="0"/>
              <a:t>need these points for the Top Flight award, however approximately 20% of the cars being judged for the chief engineer award need these 10 points at one of their </a:t>
            </a:r>
            <a:r>
              <a:rPr lang="en-US" sz="1400" dirty="0" smtClean="0"/>
              <a:t>judging events </a:t>
            </a:r>
            <a:r>
              <a:rPr lang="en-US" sz="1400" dirty="0"/>
              <a:t>to obtain the award</a:t>
            </a:r>
            <a:r>
              <a:rPr lang="en-US" sz="1400" dirty="0" smtClean="0"/>
              <a:t>. Hill Award in addition to Duntov/McLellan as above 97% raw. (A. Tremain)</a:t>
            </a:r>
            <a:endParaRPr lang="en-US" sz="1400" dirty="0"/>
          </a:p>
        </p:txBody>
      </p:sp>
    </p:spTree>
    <p:extLst>
      <p:ext uri="{BB962C8B-B14F-4D97-AF65-F5344CB8AC3E}">
        <p14:creationId xmlns:p14="http://schemas.microsoft.com/office/powerpoint/2010/main" val="1158048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Shot 2017-10-05 at 1.25.35 PM.png"/>
          <p:cNvPicPr>
            <a:picLocks noGrp="1" noChangeAspect="1"/>
          </p:cNvPicPr>
          <p:nvPr>
            <p:ph idx="1"/>
          </p:nvPr>
        </p:nvPicPr>
        <p:blipFill>
          <a:blip r:embed="rId2">
            <a:extLst>
              <a:ext uri="{28A0092B-C50C-407E-A947-70E740481C1C}">
                <a14:useLocalDpi xmlns:a14="http://schemas.microsoft.com/office/drawing/2010/main" val="0"/>
              </a:ext>
            </a:extLst>
          </a:blip>
          <a:srcRect t="-69644" b="-69644"/>
          <a:stretch>
            <a:fillRect/>
          </a:stretch>
        </p:blipFill>
        <p:spPr>
          <a:xfrm>
            <a:off x="346075" y="1200749"/>
            <a:ext cx="8343900" cy="3878263"/>
          </a:xfrm>
        </p:spPr>
      </p:pic>
      <p:sp>
        <p:nvSpPr>
          <p:cNvPr id="3" name="Title 2"/>
          <p:cNvSpPr>
            <a:spLocks noGrp="1"/>
          </p:cNvSpPr>
          <p:nvPr>
            <p:ph type="title"/>
          </p:nvPr>
        </p:nvSpPr>
        <p:spPr/>
        <p:txBody>
          <a:bodyPr/>
          <a:lstStyle/>
          <a:p>
            <a:r>
              <a:rPr lang="en-US" dirty="0" smtClean="0"/>
              <a:t>NCRS OPS Judging</a:t>
            </a:r>
            <a:endParaRPr lang="en-US" dirty="0"/>
          </a:p>
        </p:txBody>
      </p:sp>
    </p:spTree>
    <p:extLst>
      <p:ext uri="{BB962C8B-B14F-4D97-AF65-F5344CB8AC3E}">
        <p14:creationId xmlns:p14="http://schemas.microsoft.com/office/powerpoint/2010/main" val="1320286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Shot 2017-10-05 at 1.27.06 PM.png"/>
          <p:cNvPicPr>
            <a:picLocks noGrp="1" noChangeAspect="1"/>
          </p:cNvPicPr>
          <p:nvPr>
            <p:ph idx="1"/>
          </p:nvPr>
        </p:nvPicPr>
        <p:blipFill>
          <a:blip r:embed="rId2">
            <a:extLst>
              <a:ext uri="{28A0092B-C50C-407E-A947-70E740481C1C}">
                <a14:useLocalDpi xmlns:a14="http://schemas.microsoft.com/office/drawing/2010/main" val="0"/>
              </a:ext>
            </a:extLst>
          </a:blip>
          <a:srcRect t="-30403" b="-30403"/>
          <a:stretch>
            <a:fillRect/>
          </a:stretch>
        </p:blipFill>
        <p:spPr>
          <a:xfrm>
            <a:off x="699248" y="1702492"/>
            <a:ext cx="7745505" cy="3877815"/>
          </a:xfrm>
        </p:spPr>
      </p:pic>
      <p:sp>
        <p:nvSpPr>
          <p:cNvPr id="3" name="Title 2"/>
          <p:cNvSpPr>
            <a:spLocks noGrp="1"/>
          </p:cNvSpPr>
          <p:nvPr>
            <p:ph type="title"/>
          </p:nvPr>
        </p:nvSpPr>
        <p:spPr/>
        <p:txBody>
          <a:bodyPr/>
          <a:lstStyle/>
          <a:p>
            <a:r>
              <a:rPr lang="en-US" dirty="0" smtClean="0"/>
              <a:t>NCRS OPS Judging</a:t>
            </a:r>
            <a:endParaRPr lang="en-US" dirty="0"/>
          </a:p>
        </p:txBody>
      </p:sp>
      <p:sp>
        <p:nvSpPr>
          <p:cNvPr id="2" name="TextBox 1"/>
          <p:cNvSpPr txBox="1"/>
          <p:nvPr/>
        </p:nvSpPr>
        <p:spPr>
          <a:xfrm>
            <a:off x="699248" y="5216503"/>
            <a:ext cx="7745505" cy="523220"/>
          </a:xfrm>
          <a:prstGeom prst="rect">
            <a:avLst/>
          </a:prstGeom>
          <a:noFill/>
        </p:spPr>
        <p:txBody>
          <a:bodyPr wrap="square" rtlCol="0">
            <a:spAutoFit/>
          </a:bodyPr>
          <a:lstStyle/>
          <a:p>
            <a:r>
              <a:rPr lang="en-US" sz="1400" dirty="0" smtClean="0"/>
              <a:t>Team leader note: Founder </a:t>
            </a:r>
            <a:r>
              <a:rPr lang="en-US" sz="1400" dirty="0"/>
              <a:t>Operations does not have the same requirements as Flight Operations. For example a quartz clock receives full credit</a:t>
            </a:r>
            <a:r>
              <a:rPr lang="en-US" sz="1400" dirty="0" smtClean="0"/>
              <a:t>. (A. Tremain)</a:t>
            </a:r>
            <a:endParaRPr lang="en-US" sz="1400" dirty="0"/>
          </a:p>
        </p:txBody>
      </p:sp>
    </p:spTree>
    <p:extLst>
      <p:ext uri="{BB962C8B-B14F-4D97-AF65-F5344CB8AC3E}">
        <p14:creationId xmlns:p14="http://schemas.microsoft.com/office/powerpoint/2010/main" val="2766702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Cars are to be judged to the standard of vehicle appearance and as equipped at the time and point of final assembly by the Chevrolet Motor Division of General Motors Corporation. “</a:t>
            </a:r>
            <a:r>
              <a:rPr lang="en-US" i="1" dirty="0" smtClean="0"/>
              <a:t>Presentation for judging is to be in the condition normally associated with that of a Corvette which has undergone the then-current standard Chevrolet Dealer New Car Preparation for delivery to a purchaser, exclusive of any dealer or purchaser inspired additions, deletions or changes</a:t>
            </a:r>
            <a:r>
              <a:rPr lang="en-US" dirty="0" smtClean="0"/>
              <a:t>”</a:t>
            </a:r>
            <a:endParaRPr lang="en-US" dirty="0"/>
          </a:p>
        </p:txBody>
      </p:sp>
      <p:sp>
        <p:nvSpPr>
          <p:cNvPr id="3" name="Title 2"/>
          <p:cNvSpPr>
            <a:spLocks noGrp="1"/>
          </p:cNvSpPr>
          <p:nvPr>
            <p:ph type="title"/>
          </p:nvPr>
        </p:nvSpPr>
        <p:spPr/>
        <p:txBody>
          <a:bodyPr/>
          <a:lstStyle/>
          <a:p>
            <a:r>
              <a:rPr lang="en-US" dirty="0" smtClean="0"/>
              <a:t>NCRS Flight Judging</a:t>
            </a:r>
            <a:endParaRPr lang="en-US" dirty="0"/>
          </a:p>
        </p:txBody>
      </p:sp>
    </p:spTree>
    <p:extLst>
      <p:ext uri="{BB962C8B-B14F-4D97-AF65-F5344CB8AC3E}">
        <p14:creationId xmlns:p14="http://schemas.microsoft.com/office/powerpoint/2010/main" val="2868547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NCRS Corvette Technical Information Manual and Judging Guides state:</a:t>
            </a:r>
          </a:p>
          <a:p>
            <a:endParaRPr lang="en-US" dirty="0"/>
          </a:p>
          <a:p>
            <a:pPr lvl="1"/>
            <a:r>
              <a:rPr lang="en-US" i="1" dirty="0"/>
              <a:t>T</a:t>
            </a:r>
            <a:r>
              <a:rPr lang="en-US" i="1" dirty="0" smtClean="0"/>
              <a:t>he Operations Section of judging does not cover the scope of those items in an NCRS Performance Verification (PV) test; however, all items listed must function and perform as designed, intended and expected when new in order to receive no scoring deduction.</a:t>
            </a:r>
          </a:p>
          <a:p>
            <a:pPr lvl="1"/>
            <a:r>
              <a:rPr lang="en-US" i="1" dirty="0" smtClean="0"/>
              <a:t>Partial deductions may be made for faulty or incomplete function.</a:t>
            </a:r>
            <a:endParaRPr lang="en-US" i="1" dirty="0"/>
          </a:p>
        </p:txBody>
      </p:sp>
      <p:sp>
        <p:nvSpPr>
          <p:cNvPr id="3" name="Title 2"/>
          <p:cNvSpPr>
            <a:spLocks noGrp="1"/>
          </p:cNvSpPr>
          <p:nvPr>
            <p:ph type="title"/>
          </p:nvPr>
        </p:nvSpPr>
        <p:spPr/>
        <p:txBody>
          <a:bodyPr/>
          <a:lstStyle/>
          <a:p>
            <a:r>
              <a:rPr lang="en-US" sz="4400" dirty="0" smtClean="0"/>
              <a:t>NCRS Flight Ops Judging</a:t>
            </a:r>
            <a:endParaRPr lang="en-US" sz="4400" dirty="0"/>
          </a:p>
        </p:txBody>
      </p:sp>
    </p:spTree>
    <p:extLst>
      <p:ext uri="{BB962C8B-B14F-4D97-AF65-F5344CB8AC3E}">
        <p14:creationId xmlns:p14="http://schemas.microsoft.com/office/powerpoint/2010/main" val="636903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Interpretation:</a:t>
            </a:r>
          </a:p>
          <a:p>
            <a:pPr lvl="1"/>
            <a:r>
              <a:rPr lang="en-US" i="1" dirty="0" smtClean="0"/>
              <a:t>“the </a:t>
            </a:r>
            <a:r>
              <a:rPr lang="en-US" i="1" dirty="0"/>
              <a:t>condition normally associated with that of a Corvette which has undergone the then-current standard Chevrolet Dealer New Car Preparation for delivery to a </a:t>
            </a:r>
            <a:r>
              <a:rPr lang="en-US" i="1" dirty="0" smtClean="0"/>
              <a:t>purchaser”</a:t>
            </a:r>
          </a:p>
          <a:p>
            <a:pPr lvl="1"/>
            <a:endParaRPr lang="en-US" i="1" dirty="0"/>
          </a:p>
          <a:p>
            <a:pPr lvl="1"/>
            <a:r>
              <a:rPr lang="en-US" dirty="0" smtClean="0"/>
              <a:t>Operations Testing- Line items should work as designed for new car delivery to the customer. Not partially, not occasionally, etc…</a:t>
            </a:r>
            <a:r>
              <a:rPr lang="en-US" i="1" dirty="0" smtClean="0"/>
              <a:t>however (dilemma alert!) partial deductions for faulty or incomplete operations are allowed for Flight only</a:t>
            </a:r>
            <a:r>
              <a:rPr lang="en-US" dirty="0" smtClean="0"/>
              <a:t>.</a:t>
            </a:r>
          </a:p>
          <a:p>
            <a:pPr lvl="1"/>
            <a:r>
              <a:rPr lang="en-US" dirty="0" smtClean="0"/>
              <a:t>Judges should not allow compassion to override the judgment necessary to complete a thorough evaluation of the vehicle.</a:t>
            </a:r>
          </a:p>
          <a:p>
            <a:pPr lvl="1"/>
            <a:r>
              <a:rPr lang="en-US" dirty="0" smtClean="0"/>
              <a:t>No originality or condition matrix components. Performance-Functionality only.</a:t>
            </a:r>
            <a:endParaRPr lang="en-US" dirty="0"/>
          </a:p>
        </p:txBody>
      </p:sp>
      <p:sp>
        <p:nvSpPr>
          <p:cNvPr id="3" name="Title 2"/>
          <p:cNvSpPr>
            <a:spLocks noGrp="1"/>
          </p:cNvSpPr>
          <p:nvPr>
            <p:ph type="title"/>
          </p:nvPr>
        </p:nvSpPr>
        <p:spPr/>
        <p:txBody>
          <a:bodyPr/>
          <a:lstStyle/>
          <a:p>
            <a:r>
              <a:rPr lang="en-US" dirty="0" smtClean="0"/>
              <a:t>NCRS Flight Judging</a:t>
            </a:r>
            <a:endParaRPr lang="en-US" dirty="0"/>
          </a:p>
        </p:txBody>
      </p:sp>
    </p:spTree>
    <p:extLst>
      <p:ext uri="{BB962C8B-B14F-4D97-AF65-F5344CB8AC3E}">
        <p14:creationId xmlns:p14="http://schemas.microsoft.com/office/powerpoint/2010/main" val="16720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1800" dirty="0" smtClean="0"/>
              <a:t>1953-1955		20 points/line item(s)</a:t>
            </a:r>
          </a:p>
          <a:p>
            <a:r>
              <a:rPr lang="en-US" sz="1800" dirty="0" smtClean="0"/>
              <a:t>1956-1957		20 points/line item(s)</a:t>
            </a:r>
          </a:p>
          <a:p>
            <a:r>
              <a:rPr lang="en-US" sz="1800" dirty="0" smtClean="0"/>
              <a:t>1958-1962		20 points/line item(s)</a:t>
            </a:r>
          </a:p>
          <a:p>
            <a:r>
              <a:rPr lang="en-US" sz="1800" dirty="0" smtClean="0"/>
              <a:t>1963-1967		</a:t>
            </a:r>
            <a:r>
              <a:rPr lang="en-US" sz="1800" b="1" dirty="0" smtClean="0">
                <a:solidFill>
                  <a:srgbClr val="FF0000"/>
                </a:solidFill>
              </a:rPr>
              <a:t>25</a:t>
            </a:r>
            <a:r>
              <a:rPr lang="en-US" sz="1800" dirty="0" smtClean="0"/>
              <a:t> points/line item(s)</a:t>
            </a:r>
          </a:p>
          <a:p>
            <a:r>
              <a:rPr lang="en-US" sz="1800" dirty="0" smtClean="0"/>
              <a:t>1968-1972		</a:t>
            </a:r>
            <a:r>
              <a:rPr lang="en-US" sz="1800" b="1" dirty="0">
                <a:solidFill>
                  <a:srgbClr val="FF0000"/>
                </a:solidFill>
              </a:rPr>
              <a:t>25</a:t>
            </a:r>
            <a:r>
              <a:rPr lang="en-US" sz="1800" dirty="0"/>
              <a:t> points/line item(s)</a:t>
            </a:r>
          </a:p>
          <a:p>
            <a:r>
              <a:rPr lang="en-US" sz="1800" dirty="0" smtClean="0"/>
              <a:t>1973-1977		</a:t>
            </a:r>
            <a:r>
              <a:rPr lang="en-US" sz="1800" b="1" dirty="0">
                <a:solidFill>
                  <a:srgbClr val="FF0000"/>
                </a:solidFill>
              </a:rPr>
              <a:t>25</a:t>
            </a:r>
            <a:r>
              <a:rPr lang="en-US" sz="1800" dirty="0"/>
              <a:t> points/line item(s)</a:t>
            </a:r>
          </a:p>
          <a:p>
            <a:r>
              <a:rPr lang="en-US" sz="1800" dirty="0" smtClean="0"/>
              <a:t>1978-1982		</a:t>
            </a:r>
            <a:r>
              <a:rPr lang="en-US" sz="1800" b="1" dirty="0">
                <a:solidFill>
                  <a:srgbClr val="FF0000"/>
                </a:solidFill>
              </a:rPr>
              <a:t>25</a:t>
            </a:r>
            <a:r>
              <a:rPr lang="en-US" sz="1800" dirty="0"/>
              <a:t> points/line item(s)</a:t>
            </a:r>
          </a:p>
          <a:p>
            <a:r>
              <a:rPr lang="en-US" sz="1800" dirty="0" smtClean="0"/>
              <a:t>1984-1986		</a:t>
            </a:r>
            <a:r>
              <a:rPr lang="en-US" sz="1800" dirty="0"/>
              <a:t>20 points/line item(s)</a:t>
            </a:r>
          </a:p>
          <a:p>
            <a:r>
              <a:rPr lang="en-US" sz="1800" dirty="0" smtClean="0"/>
              <a:t>1987-1989		</a:t>
            </a:r>
            <a:r>
              <a:rPr lang="en-US" sz="1800" dirty="0"/>
              <a:t>20 points/line item(s)</a:t>
            </a:r>
          </a:p>
          <a:p>
            <a:r>
              <a:rPr lang="en-US" sz="1800" dirty="0" smtClean="0"/>
              <a:t>1990-1991		</a:t>
            </a:r>
            <a:r>
              <a:rPr lang="en-US" sz="1800" dirty="0"/>
              <a:t>20 points/line item(s</a:t>
            </a:r>
            <a:r>
              <a:rPr lang="en-US" sz="1800" dirty="0" smtClean="0"/>
              <a:t>)</a:t>
            </a:r>
          </a:p>
          <a:p>
            <a:r>
              <a:rPr lang="en-US" sz="1800" dirty="0" smtClean="0"/>
              <a:t>1992-1993		</a:t>
            </a:r>
            <a:r>
              <a:rPr lang="en-US" sz="1800" dirty="0"/>
              <a:t>20 points/line item(s)</a:t>
            </a:r>
          </a:p>
          <a:p>
            <a:r>
              <a:rPr lang="en-US" sz="1800" dirty="0" smtClean="0"/>
              <a:t>1994-1996		</a:t>
            </a:r>
            <a:r>
              <a:rPr lang="en-US" sz="1800" dirty="0"/>
              <a:t>20 points/line item(s)</a:t>
            </a:r>
          </a:p>
          <a:p>
            <a:r>
              <a:rPr lang="en-US" sz="1800" dirty="0" smtClean="0"/>
              <a:t>1997-1999		</a:t>
            </a:r>
            <a:r>
              <a:rPr lang="en-US" sz="1800" dirty="0"/>
              <a:t>20 points/line item(s)</a:t>
            </a:r>
          </a:p>
          <a:p>
            <a:endParaRPr lang="en-US" sz="1800" dirty="0"/>
          </a:p>
          <a:p>
            <a:endParaRPr lang="en-US" sz="1800" dirty="0"/>
          </a:p>
        </p:txBody>
      </p:sp>
      <p:sp>
        <p:nvSpPr>
          <p:cNvPr id="3" name="Title 2"/>
          <p:cNvSpPr>
            <a:spLocks noGrp="1"/>
          </p:cNvSpPr>
          <p:nvPr>
            <p:ph type="title"/>
          </p:nvPr>
        </p:nvSpPr>
        <p:spPr/>
        <p:txBody>
          <a:bodyPr/>
          <a:lstStyle/>
          <a:p>
            <a:r>
              <a:rPr lang="en-US" sz="3600" dirty="0" smtClean="0"/>
              <a:t>Flight – Scoring Line Point Values</a:t>
            </a:r>
            <a:endParaRPr lang="en-US" sz="3600" dirty="0"/>
          </a:p>
        </p:txBody>
      </p:sp>
    </p:spTree>
    <p:extLst>
      <p:ext uri="{BB962C8B-B14F-4D97-AF65-F5344CB8AC3E}">
        <p14:creationId xmlns:p14="http://schemas.microsoft.com/office/powerpoint/2010/main" val="38563225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Hardcover.thmx</Template>
  <TotalTime>505</TotalTime>
  <Words>2810</Words>
  <Application>Microsoft Macintosh PowerPoint</Application>
  <PresentationFormat>On-screen Show (4:3)</PresentationFormat>
  <Paragraphs>198</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Hardcover</vt:lpstr>
      <vt:lpstr>NCRS  Operations Judging</vt:lpstr>
      <vt:lpstr>Disclaimer</vt:lpstr>
      <vt:lpstr>NCRS Flight Judging</vt:lpstr>
      <vt:lpstr>NCRS OPS Judging</vt:lpstr>
      <vt:lpstr>NCRS OPS Judging</vt:lpstr>
      <vt:lpstr>NCRS Flight Judging</vt:lpstr>
      <vt:lpstr>NCRS Flight Ops Judging</vt:lpstr>
      <vt:lpstr>NCRS Flight Judging</vt:lpstr>
      <vt:lpstr>Flight – Scoring Line Point Values</vt:lpstr>
      <vt:lpstr>OPS Flight Judging versus Performance Verification</vt:lpstr>
      <vt:lpstr>Performance-Functionality Guidelines  (Flight Ops only)</vt:lpstr>
      <vt:lpstr>Performance-Functionality Examples</vt:lpstr>
      <vt:lpstr>Performance-Functionality Example</vt:lpstr>
      <vt:lpstr>Performance-Functionality Example</vt:lpstr>
      <vt:lpstr>Safe Practices - All years</vt:lpstr>
      <vt:lpstr>Deductions</vt:lpstr>
      <vt:lpstr>Fast &amp; Slow Idle Deductions</vt:lpstr>
      <vt:lpstr>Choke Deductions</vt:lpstr>
      <vt:lpstr>Choke Deductions</vt:lpstr>
      <vt:lpstr>Correction</vt:lpstr>
      <vt:lpstr>Owner inspired additions</vt:lpstr>
      <vt:lpstr>Converted Exhaust</vt:lpstr>
      <vt:lpstr>Options</vt:lpstr>
      <vt:lpstr>Safe Ops &amp; Etiquette</vt:lpstr>
      <vt:lpstr>Safety Ops and Etiquette</vt:lpstr>
      <vt:lpstr>Etiquette</vt:lpstr>
      <vt:lpstr>Etiquette</vt:lpstr>
      <vt:lpstr>Lastly</vt:lpstr>
      <vt:lpstr>Thanks!</vt:lpstr>
    </vt:vector>
  </TitlesOfParts>
  <Manager/>
  <Company>In a Nutshell</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NCRS  Operations Judging</dc:title>
  <dc:subject/>
  <dc:creator>Robert Grauer</dc:creator>
  <cp:keywords/>
  <dc:description/>
  <cp:lastModifiedBy>Robert Grauer</cp:lastModifiedBy>
  <cp:revision>56</cp:revision>
  <dcterms:created xsi:type="dcterms:W3CDTF">2017-10-05T20:20:09Z</dcterms:created>
  <dcterms:modified xsi:type="dcterms:W3CDTF">2019-04-23T15:40:01Z</dcterms:modified>
  <cp:category/>
</cp:coreProperties>
</file>